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529" r:id="rId3"/>
    <p:sldId id="528" r:id="rId4"/>
    <p:sldId id="595" r:id="rId5"/>
    <p:sldId id="594" r:id="rId6"/>
    <p:sldId id="596" r:id="rId7"/>
    <p:sldId id="583" r:id="rId8"/>
    <p:sldId id="597" r:id="rId9"/>
    <p:sldId id="598" r:id="rId10"/>
    <p:sldId id="600" r:id="rId11"/>
    <p:sldId id="602" r:id="rId12"/>
    <p:sldId id="603" r:id="rId13"/>
    <p:sldId id="604" r:id="rId14"/>
    <p:sldId id="605" r:id="rId15"/>
    <p:sldId id="606" r:id="rId16"/>
    <p:sldId id="607" r:id="rId17"/>
    <p:sldId id="608" r:id="rId18"/>
    <p:sldId id="610" r:id="rId19"/>
    <p:sldId id="614" r:id="rId20"/>
    <p:sldId id="613" r:id="rId21"/>
    <p:sldId id="616" r:id="rId22"/>
    <p:sldId id="611" r:id="rId23"/>
    <p:sldId id="615" r:id="rId24"/>
    <p:sldId id="619" r:id="rId25"/>
    <p:sldId id="618" r:id="rId26"/>
    <p:sldId id="620" r:id="rId27"/>
    <p:sldId id="621" r:id="rId28"/>
    <p:sldId id="624" r:id="rId29"/>
    <p:sldId id="626" r:id="rId30"/>
    <p:sldId id="625" r:id="rId31"/>
    <p:sldId id="628" r:id="rId32"/>
    <p:sldId id="627" r:id="rId33"/>
    <p:sldId id="617" r:id="rId34"/>
    <p:sldId id="630" r:id="rId35"/>
    <p:sldId id="629" r:id="rId36"/>
    <p:sldId id="631" r:id="rId37"/>
    <p:sldId id="633" r:id="rId38"/>
    <p:sldId id="38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09"/>
    <p:restoredTop sz="83333"/>
  </p:normalViewPr>
  <p:slideViewPr>
    <p:cSldViewPr snapToGrid="0" snapToObjects="1">
      <p:cViewPr varScale="1">
        <p:scale>
          <a:sx n="105" d="100"/>
          <a:sy n="105" d="100"/>
        </p:scale>
        <p:origin x="15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865AA-8C41-CD4C-B4D8-CDB2D45CCE1F}" type="datetimeFigureOut">
              <a:rPr lang="en-US" smtClean="0"/>
              <a:t>12/30/21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1A85E-F885-0049-9AEA-7145E3A20BB1}" type="slidenum">
              <a:rPr lang="en-US" smtClean="0"/>
              <a:t>‹#›</a:t>
            </a:fld>
            <a:endParaRPr lang="en-US"/>
          </a:p>
        </p:txBody>
      </p:sp>
    </p:spTree>
    <p:extLst>
      <p:ext uri="{BB962C8B-B14F-4D97-AF65-F5344CB8AC3E}">
        <p14:creationId xmlns:p14="http://schemas.microsoft.com/office/powerpoint/2010/main" val="392821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a:t>
            </a:fld>
            <a:endParaRPr lang="en-US"/>
          </a:p>
        </p:txBody>
      </p:sp>
    </p:spTree>
    <p:extLst>
      <p:ext uri="{BB962C8B-B14F-4D97-AF65-F5344CB8AC3E}">
        <p14:creationId xmlns:p14="http://schemas.microsoft.com/office/powerpoint/2010/main" val="1347271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12</a:t>
            </a:fld>
            <a:endParaRPr lang="en-US"/>
          </a:p>
        </p:txBody>
      </p:sp>
    </p:spTree>
    <p:extLst>
      <p:ext uri="{BB962C8B-B14F-4D97-AF65-F5344CB8AC3E}">
        <p14:creationId xmlns:p14="http://schemas.microsoft.com/office/powerpoint/2010/main" val="134559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13</a:t>
            </a:fld>
            <a:endParaRPr lang="en-US"/>
          </a:p>
        </p:txBody>
      </p:sp>
    </p:spTree>
    <p:extLst>
      <p:ext uri="{BB962C8B-B14F-4D97-AF65-F5344CB8AC3E}">
        <p14:creationId xmlns:p14="http://schemas.microsoft.com/office/powerpoint/2010/main" val="1587938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14</a:t>
            </a:fld>
            <a:endParaRPr lang="en-US"/>
          </a:p>
        </p:txBody>
      </p:sp>
    </p:spTree>
    <p:extLst>
      <p:ext uri="{BB962C8B-B14F-4D97-AF65-F5344CB8AC3E}">
        <p14:creationId xmlns:p14="http://schemas.microsoft.com/office/powerpoint/2010/main" val="2617743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15</a:t>
            </a:fld>
            <a:endParaRPr lang="en-US"/>
          </a:p>
        </p:txBody>
      </p:sp>
    </p:spTree>
    <p:extLst>
      <p:ext uri="{BB962C8B-B14F-4D97-AF65-F5344CB8AC3E}">
        <p14:creationId xmlns:p14="http://schemas.microsoft.com/office/powerpoint/2010/main" val="1955468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16</a:t>
            </a:fld>
            <a:endParaRPr lang="en-US"/>
          </a:p>
        </p:txBody>
      </p:sp>
    </p:spTree>
    <p:extLst>
      <p:ext uri="{BB962C8B-B14F-4D97-AF65-F5344CB8AC3E}">
        <p14:creationId xmlns:p14="http://schemas.microsoft.com/office/powerpoint/2010/main" val="4002431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17</a:t>
            </a:fld>
            <a:endParaRPr lang="en-US"/>
          </a:p>
        </p:txBody>
      </p:sp>
    </p:spTree>
    <p:extLst>
      <p:ext uri="{BB962C8B-B14F-4D97-AF65-F5344CB8AC3E}">
        <p14:creationId xmlns:p14="http://schemas.microsoft.com/office/powerpoint/2010/main" val="194801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18</a:t>
            </a:fld>
            <a:endParaRPr lang="en-US"/>
          </a:p>
        </p:txBody>
      </p:sp>
    </p:spTree>
    <p:extLst>
      <p:ext uri="{BB962C8B-B14F-4D97-AF65-F5344CB8AC3E}">
        <p14:creationId xmlns:p14="http://schemas.microsoft.com/office/powerpoint/2010/main" val="82678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19</a:t>
            </a:fld>
            <a:endParaRPr lang="en-US"/>
          </a:p>
        </p:txBody>
      </p:sp>
    </p:spTree>
    <p:extLst>
      <p:ext uri="{BB962C8B-B14F-4D97-AF65-F5344CB8AC3E}">
        <p14:creationId xmlns:p14="http://schemas.microsoft.com/office/powerpoint/2010/main" val="247616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20</a:t>
            </a:fld>
            <a:endParaRPr lang="en-US"/>
          </a:p>
        </p:txBody>
      </p:sp>
    </p:spTree>
    <p:extLst>
      <p:ext uri="{BB962C8B-B14F-4D97-AF65-F5344CB8AC3E}">
        <p14:creationId xmlns:p14="http://schemas.microsoft.com/office/powerpoint/2010/main" val="431153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21</a:t>
            </a:fld>
            <a:endParaRPr lang="en-US"/>
          </a:p>
        </p:txBody>
      </p:sp>
    </p:spTree>
    <p:extLst>
      <p:ext uri="{BB962C8B-B14F-4D97-AF65-F5344CB8AC3E}">
        <p14:creationId xmlns:p14="http://schemas.microsoft.com/office/powerpoint/2010/main" val="241695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a:t>
            </a:fld>
            <a:endParaRPr lang="en-US"/>
          </a:p>
        </p:txBody>
      </p:sp>
    </p:spTree>
    <p:extLst>
      <p:ext uri="{BB962C8B-B14F-4D97-AF65-F5344CB8AC3E}">
        <p14:creationId xmlns:p14="http://schemas.microsoft.com/office/powerpoint/2010/main" val="94891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22</a:t>
            </a:fld>
            <a:endParaRPr lang="en-US"/>
          </a:p>
        </p:txBody>
      </p:sp>
    </p:spTree>
    <p:extLst>
      <p:ext uri="{BB962C8B-B14F-4D97-AF65-F5344CB8AC3E}">
        <p14:creationId xmlns:p14="http://schemas.microsoft.com/office/powerpoint/2010/main" val="3722458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23</a:t>
            </a:fld>
            <a:endParaRPr lang="en-US"/>
          </a:p>
        </p:txBody>
      </p:sp>
    </p:spTree>
    <p:extLst>
      <p:ext uri="{BB962C8B-B14F-4D97-AF65-F5344CB8AC3E}">
        <p14:creationId xmlns:p14="http://schemas.microsoft.com/office/powerpoint/2010/main" val="3705388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24</a:t>
            </a:fld>
            <a:endParaRPr lang="en-US"/>
          </a:p>
        </p:txBody>
      </p:sp>
    </p:spTree>
    <p:extLst>
      <p:ext uri="{BB962C8B-B14F-4D97-AF65-F5344CB8AC3E}">
        <p14:creationId xmlns:p14="http://schemas.microsoft.com/office/powerpoint/2010/main" val="2772305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25</a:t>
            </a:fld>
            <a:endParaRPr lang="en-US"/>
          </a:p>
        </p:txBody>
      </p:sp>
    </p:spTree>
    <p:extLst>
      <p:ext uri="{BB962C8B-B14F-4D97-AF65-F5344CB8AC3E}">
        <p14:creationId xmlns:p14="http://schemas.microsoft.com/office/powerpoint/2010/main" val="2383575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26</a:t>
            </a:fld>
            <a:endParaRPr lang="en-US"/>
          </a:p>
        </p:txBody>
      </p:sp>
    </p:spTree>
    <p:extLst>
      <p:ext uri="{BB962C8B-B14F-4D97-AF65-F5344CB8AC3E}">
        <p14:creationId xmlns:p14="http://schemas.microsoft.com/office/powerpoint/2010/main" val="381154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27</a:t>
            </a:fld>
            <a:endParaRPr lang="en-US"/>
          </a:p>
        </p:txBody>
      </p:sp>
    </p:spTree>
    <p:extLst>
      <p:ext uri="{BB962C8B-B14F-4D97-AF65-F5344CB8AC3E}">
        <p14:creationId xmlns:p14="http://schemas.microsoft.com/office/powerpoint/2010/main" val="1159857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28</a:t>
            </a:fld>
            <a:endParaRPr lang="en-US"/>
          </a:p>
        </p:txBody>
      </p:sp>
    </p:spTree>
    <p:extLst>
      <p:ext uri="{BB962C8B-B14F-4D97-AF65-F5344CB8AC3E}">
        <p14:creationId xmlns:p14="http://schemas.microsoft.com/office/powerpoint/2010/main" val="1463364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29</a:t>
            </a:fld>
            <a:endParaRPr lang="en-US"/>
          </a:p>
        </p:txBody>
      </p:sp>
    </p:spTree>
    <p:extLst>
      <p:ext uri="{BB962C8B-B14F-4D97-AF65-F5344CB8AC3E}">
        <p14:creationId xmlns:p14="http://schemas.microsoft.com/office/powerpoint/2010/main" val="2834773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30</a:t>
            </a:fld>
            <a:endParaRPr lang="en-US"/>
          </a:p>
        </p:txBody>
      </p:sp>
    </p:spTree>
    <p:extLst>
      <p:ext uri="{BB962C8B-B14F-4D97-AF65-F5344CB8AC3E}">
        <p14:creationId xmlns:p14="http://schemas.microsoft.com/office/powerpoint/2010/main" val="2841723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31</a:t>
            </a:fld>
            <a:endParaRPr lang="en-US"/>
          </a:p>
        </p:txBody>
      </p:sp>
    </p:spTree>
    <p:extLst>
      <p:ext uri="{BB962C8B-B14F-4D97-AF65-F5344CB8AC3E}">
        <p14:creationId xmlns:p14="http://schemas.microsoft.com/office/powerpoint/2010/main" val="3124699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4</a:t>
            </a:fld>
            <a:endParaRPr lang="en-US"/>
          </a:p>
        </p:txBody>
      </p:sp>
    </p:spTree>
    <p:extLst>
      <p:ext uri="{BB962C8B-B14F-4D97-AF65-F5344CB8AC3E}">
        <p14:creationId xmlns:p14="http://schemas.microsoft.com/office/powerpoint/2010/main" val="2714057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32</a:t>
            </a:fld>
            <a:endParaRPr lang="en-US"/>
          </a:p>
        </p:txBody>
      </p:sp>
    </p:spTree>
    <p:extLst>
      <p:ext uri="{BB962C8B-B14F-4D97-AF65-F5344CB8AC3E}">
        <p14:creationId xmlns:p14="http://schemas.microsoft.com/office/powerpoint/2010/main" val="3674717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Fig. 2. (a) The geoid anomaly over a positive mass anomaly (stippled) in a static earth. (b) The dynamic flow driven by the mass anomaly causes negative mass anomalies (stripped regions) at the upper and lower boundaries, hence negative geoid anomalies. The sum of (a) and (b) is a negative anomaly in a uniform viscosity medium. (c) With an increased viscosity in the lower layer, the dynamic topography of the surface is reduced and the sum of (a) plus (c) could be positive</a:t>
            </a:r>
          </a:p>
        </p:txBody>
      </p:sp>
      <p:sp>
        <p:nvSpPr>
          <p:cNvPr id="4" name="Slide Number Placeholder 3"/>
          <p:cNvSpPr>
            <a:spLocks noGrp="1"/>
          </p:cNvSpPr>
          <p:nvPr>
            <p:ph type="sldNum" sz="quarter" idx="5"/>
          </p:nvPr>
        </p:nvSpPr>
        <p:spPr/>
        <p:txBody>
          <a:bodyPr/>
          <a:lstStyle/>
          <a:p>
            <a:fld id="{1591A85E-F885-0049-9AEA-7145E3A20BB1}" type="slidenum">
              <a:rPr lang="en-US" smtClean="0"/>
              <a:t>33</a:t>
            </a:fld>
            <a:endParaRPr lang="en-US"/>
          </a:p>
        </p:txBody>
      </p:sp>
    </p:spTree>
    <p:extLst>
      <p:ext uri="{BB962C8B-B14F-4D97-AF65-F5344CB8AC3E}">
        <p14:creationId xmlns:p14="http://schemas.microsoft.com/office/powerpoint/2010/main" val="878693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Fig. 2. (a) The geoid anomaly over a positive mass anomaly (stippled) in a static earth. (b) The dynamic flow driven by the mass anomaly causes negative mass anomalies (stripped regions) at the upper and lower boundaries, hence negative geoid anomalies. The sum of (a) and (b) is a negative anomaly in a uniform viscosity medium. (c) With an increased viscosity in the lower layer, the dynamic topography of the surface is reduced and the sum of (a) plus (c) could be positive</a:t>
            </a:r>
          </a:p>
        </p:txBody>
      </p:sp>
      <p:sp>
        <p:nvSpPr>
          <p:cNvPr id="4" name="Slide Number Placeholder 3"/>
          <p:cNvSpPr>
            <a:spLocks noGrp="1"/>
          </p:cNvSpPr>
          <p:nvPr>
            <p:ph type="sldNum" sz="quarter" idx="5"/>
          </p:nvPr>
        </p:nvSpPr>
        <p:spPr/>
        <p:txBody>
          <a:bodyPr/>
          <a:lstStyle/>
          <a:p>
            <a:fld id="{1591A85E-F885-0049-9AEA-7145E3A20BB1}" type="slidenum">
              <a:rPr lang="en-US" smtClean="0"/>
              <a:t>34</a:t>
            </a:fld>
            <a:endParaRPr lang="en-US"/>
          </a:p>
        </p:txBody>
      </p:sp>
    </p:spTree>
    <p:extLst>
      <p:ext uri="{BB962C8B-B14F-4D97-AF65-F5344CB8AC3E}">
        <p14:creationId xmlns:p14="http://schemas.microsoft.com/office/powerpoint/2010/main" val="2956912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Fig. 2. (a) The geoid anomaly over a positive mass anomaly (stippled) in a static earth. (b) The dynamic flow driven by the mass anomaly causes negative mass anomalies (stripped regions) at the upper and lower boundaries, hence negative geoid anomalies. The sum of (a) and (b) is a negative anomaly in a uniform viscosity medium. (c) With an increased viscosity in the lower layer, the dynamic topography of the surface is reduced and the sum of (a) plus (c) could be positive</a:t>
            </a:r>
          </a:p>
        </p:txBody>
      </p:sp>
      <p:sp>
        <p:nvSpPr>
          <p:cNvPr id="4" name="Slide Number Placeholder 3"/>
          <p:cNvSpPr>
            <a:spLocks noGrp="1"/>
          </p:cNvSpPr>
          <p:nvPr>
            <p:ph type="sldNum" sz="quarter" idx="5"/>
          </p:nvPr>
        </p:nvSpPr>
        <p:spPr/>
        <p:txBody>
          <a:bodyPr/>
          <a:lstStyle/>
          <a:p>
            <a:fld id="{1591A85E-F885-0049-9AEA-7145E3A20BB1}" type="slidenum">
              <a:rPr lang="en-US" smtClean="0"/>
              <a:t>35</a:t>
            </a:fld>
            <a:endParaRPr lang="en-US"/>
          </a:p>
        </p:txBody>
      </p:sp>
    </p:spTree>
    <p:extLst>
      <p:ext uri="{BB962C8B-B14F-4D97-AF65-F5344CB8AC3E}">
        <p14:creationId xmlns:p14="http://schemas.microsoft.com/office/powerpoint/2010/main" val="2931623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Fig. 2. (a) The geoid anomaly over a positive mass anomaly (stippled) in a static earth. (b) The dynamic flow driven by the mass anomaly causes negative mass anomalies (stripped regions) at the upper and lower boundaries, hence negative geoid anomalies. The sum of (a) and (b) is a negative anomaly in a uniform viscosity medium. (c) With an increased viscosity in the lower layer, the dynamic topography of the surface is reduced and the sum of (a) plus (c) could be positive</a:t>
            </a:r>
          </a:p>
        </p:txBody>
      </p:sp>
      <p:sp>
        <p:nvSpPr>
          <p:cNvPr id="4" name="Slide Number Placeholder 3"/>
          <p:cNvSpPr>
            <a:spLocks noGrp="1"/>
          </p:cNvSpPr>
          <p:nvPr>
            <p:ph type="sldNum" sz="quarter" idx="5"/>
          </p:nvPr>
        </p:nvSpPr>
        <p:spPr/>
        <p:txBody>
          <a:bodyPr/>
          <a:lstStyle/>
          <a:p>
            <a:fld id="{1591A85E-F885-0049-9AEA-7145E3A20BB1}" type="slidenum">
              <a:rPr lang="en-US" smtClean="0"/>
              <a:t>36</a:t>
            </a:fld>
            <a:endParaRPr lang="en-US"/>
          </a:p>
        </p:txBody>
      </p:sp>
    </p:spTree>
    <p:extLst>
      <p:ext uri="{BB962C8B-B14F-4D97-AF65-F5344CB8AC3E}">
        <p14:creationId xmlns:p14="http://schemas.microsoft.com/office/powerpoint/2010/main" val="322468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37</a:t>
            </a:fld>
            <a:endParaRPr lang="en-US"/>
          </a:p>
        </p:txBody>
      </p:sp>
    </p:spTree>
    <p:extLst>
      <p:ext uri="{BB962C8B-B14F-4D97-AF65-F5344CB8AC3E}">
        <p14:creationId xmlns:p14="http://schemas.microsoft.com/office/powerpoint/2010/main" val="2078594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38</a:t>
            </a:fld>
            <a:endParaRPr lang="en-US"/>
          </a:p>
        </p:txBody>
      </p:sp>
    </p:spTree>
    <p:extLst>
      <p:ext uri="{BB962C8B-B14F-4D97-AF65-F5344CB8AC3E}">
        <p14:creationId xmlns:p14="http://schemas.microsoft.com/office/powerpoint/2010/main" val="272309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6</a:t>
            </a:fld>
            <a:endParaRPr lang="en-US"/>
          </a:p>
        </p:txBody>
      </p:sp>
    </p:spTree>
    <p:extLst>
      <p:ext uri="{BB962C8B-B14F-4D97-AF65-F5344CB8AC3E}">
        <p14:creationId xmlns:p14="http://schemas.microsoft.com/office/powerpoint/2010/main" val="350925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7</a:t>
            </a:fld>
            <a:endParaRPr lang="en-US"/>
          </a:p>
        </p:txBody>
      </p:sp>
    </p:spTree>
    <p:extLst>
      <p:ext uri="{BB962C8B-B14F-4D97-AF65-F5344CB8AC3E}">
        <p14:creationId xmlns:p14="http://schemas.microsoft.com/office/powerpoint/2010/main" val="92762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8</a:t>
            </a:fld>
            <a:endParaRPr lang="en-US"/>
          </a:p>
        </p:txBody>
      </p:sp>
    </p:spTree>
    <p:extLst>
      <p:ext uri="{BB962C8B-B14F-4D97-AF65-F5344CB8AC3E}">
        <p14:creationId xmlns:p14="http://schemas.microsoft.com/office/powerpoint/2010/main" val="4260525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9</a:t>
            </a:fld>
            <a:endParaRPr lang="en-US"/>
          </a:p>
        </p:txBody>
      </p:sp>
    </p:spTree>
    <p:extLst>
      <p:ext uri="{BB962C8B-B14F-4D97-AF65-F5344CB8AC3E}">
        <p14:creationId xmlns:p14="http://schemas.microsoft.com/office/powerpoint/2010/main" val="800161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10</a:t>
            </a:fld>
            <a:endParaRPr lang="en-US"/>
          </a:p>
        </p:txBody>
      </p:sp>
    </p:spTree>
    <p:extLst>
      <p:ext uri="{BB962C8B-B14F-4D97-AF65-F5344CB8AC3E}">
        <p14:creationId xmlns:p14="http://schemas.microsoft.com/office/powerpoint/2010/main" val="251517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11</a:t>
            </a:fld>
            <a:endParaRPr lang="en-US"/>
          </a:p>
        </p:txBody>
      </p:sp>
    </p:spTree>
    <p:extLst>
      <p:ext uri="{BB962C8B-B14F-4D97-AF65-F5344CB8AC3E}">
        <p14:creationId xmlns:p14="http://schemas.microsoft.com/office/powerpoint/2010/main" val="2664472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805672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98245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309761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42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713204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61442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FC319-B02D-9547-9FEE-1E5B60ED5A1C}" type="datetimeFigureOut">
              <a:rPr lang="en-US" smtClean="0"/>
              <a:t>12/30/21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35048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FC319-B02D-9547-9FEE-1E5B60ED5A1C}" type="datetimeFigureOut">
              <a:rPr lang="en-US" smtClean="0"/>
              <a:t>12/30/21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0753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FC319-B02D-9547-9FEE-1E5B60ED5A1C}" type="datetimeFigureOut">
              <a:rPr lang="en-US" smtClean="0"/>
              <a:t>12/30/21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02737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71719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4567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3FC319-B02D-9547-9FEE-1E5B60ED5A1C}" type="datetimeFigureOut">
              <a:rPr lang="en-US" smtClean="0"/>
              <a:t>12/30/21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46A6D-2882-084A-A10E-44A5B3A41721}" type="slidenum">
              <a:rPr lang="en-US" smtClean="0"/>
              <a:t>‹#›</a:t>
            </a:fld>
            <a:endParaRPr lang="en-US"/>
          </a:p>
        </p:txBody>
      </p:sp>
    </p:spTree>
    <p:extLst>
      <p:ext uri="{BB962C8B-B14F-4D97-AF65-F5344CB8AC3E}">
        <p14:creationId xmlns:p14="http://schemas.microsoft.com/office/powerpoint/2010/main" val="26693193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foalab.earth.ox.ac.uk/files/GeodynamicsLectureNotes.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08722-D35B-824F-B3F7-507B0CCDC898}"/>
              </a:ext>
            </a:extLst>
          </p:cNvPr>
          <p:cNvSpPr txBox="1"/>
          <p:nvPr/>
        </p:nvSpPr>
        <p:spPr>
          <a:xfrm>
            <a:off x="772510" y="1923394"/>
            <a:ext cx="7598979" cy="1231106"/>
          </a:xfrm>
          <a:prstGeom prst="rect">
            <a:avLst/>
          </a:prstGeom>
          <a:noFill/>
        </p:spPr>
        <p:txBody>
          <a:bodyPr wrap="square" rtlCol="0">
            <a:spAutoFit/>
          </a:bodyPr>
          <a:lstStyle/>
          <a:p>
            <a:pPr algn="ctr"/>
            <a:r>
              <a:rPr lang="en-US" sz="3500" dirty="0">
                <a:latin typeface="Segoe UI Symbol" panose="020B0502040204020203" pitchFamily="34" charset="0"/>
                <a:ea typeface="Segoe UI Symbol" panose="020B0502040204020203" pitchFamily="34" charset="0"/>
              </a:rPr>
              <a:t>MGS 723: Geodynamics</a:t>
            </a:r>
          </a:p>
          <a:p>
            <a:pPr algn="ctr"/>
            <a:endParaRPr lang="en-US" sz="1000" dirty="0">
              <a:latin typeface="Segoe UI Symbol" panose="020B0502040204020203" pitchFamily="34" charset="0"/>
              <a:ea typeface="Segoe UI Symbol" panose="020B0502040204020203" pitchFamily="34" charset="0"/>
            </a:endParaRPr>
          </a:p>
          <a:p>
            <a:pPr algn="ctr"/>
            <a:r>
              <a:rPr lang="en-US" sz="2900">
                <a:latin typeface="Segoe UI Symbol" panose="020B0502040204020203" pitchFamily="34" charset="0"/>
                <a:ea typeface="Segoe UI Symbol" panose="020B0502040204020203" pitchFamily="34" charset="0"/>
              </a:rPr>
              <a:t>Class </a:t>
            </a:r>
            <a:r>
              <a:rPr lang="en-US" sz="2900" dirty="0">
                <a:latin typeface="Segoe UI Symbol" panose="020B0502040204020203" pitchFamily="34" charset="0"/>
                <a:ea typeface="Segoe UI Symbol" panose="020B0502040204020203" pitchFamily="34" charset="0"/>
              </a:rPr>
              <a:t>21: </a:t>
            </a:r>
            <a:r>
              <a:rPr lang="en-US" sz="2900" u="sng" dirty="0">
                <a:latin typeface="Segoe UI Symbol" panose="020B0502040204020203" pitchFamily="34" charset="0"/>
                <a:ea typeface="Segoe UI Symbol" panose="020B0502040204020203" pitchFamily="34" charset="0"/>
              </a:rPr>
              <a:t>Fluid Mechanics IV</a:t>
            </a:r>
          </a:p>
        </p:txBody>
      </p:sp>
      <p:sp>
        <p:nvSpPr>
          <p:cNvPr id="3" name="TextBox 2">
            <a:extLst>
              <a:ext uri="{FF2B5EF4-FFF2-40B4-BE49-F238E27FC236}">
                <a16:creationId xmlns:a16="http://schemas.microsoft.com/office/drawing/2014/main" id="{1AAA2EED-5F60-1C4E-89B8-2F33DC24F228}"/>
              </a:ext>
            </a:extLst>
          </p:cNvPr>
          <p:cNvSpPr txBox="1"/>
          <p:nvPr/>
        </p:nvSpPr>
        <p:spPr>
          <a:xfrm>
            <a:off x="772510" y="6383099"/>
            <a:ext cx="7938354" cy="384721"/>
          </a:xfrm>
          <a:prstGeom prst="rect">
            <a:avLst/>
          </a:prstGeom>
          <a:noFill/>
        </p:spPr>
        <p:txBody>
          <a:bodyPr wrap="square" rtlCol="0">
            <a:spAutoFit/>
          </a:bodyPr>
          <a:lstStyle/>
          <a:p>
            <a:pPr algn="ctr"/>
            <a:r>
              <a:rPr lang="en-US" sz="1900" dirty="0">
                <a:latin typeface="Segoe UI Symbol" panose="020B0502040204020203" pitchFamily="34" charset="0"/>
                <a:ea typeface="Segoe UI Symbol" panose="020B0502040204020203" pitchFamily="34" charset="0"/>
              </a:rPr>
              <a:t>Main reference for today: Katz and England, University of Oxford </a:t>
            </a:r>
            <a:r>
              <a:rPr lang="en-US" sz="1900" dirty="0">
                <a:latin typeface="Segoe UI Symbol" panose="020B0502040204020203" pitchFamily="34" charset="0"/>
                <a:ea typeface="Segoe UI Symbol" panose="020B0502040204020203" pitchFamily="34" charset="0"/>
                <a:hlinkClick r:id="rId2"/>
              </a:rPr>
              <a:t>notes</a:t>
            </a:r>
            <a:endParaRPr lang="en-US" sz="1900" dirty="0">
              <a:latin typeface="Segoe UI Symbol" panose="020B0502040204020203" pitchFamily="34" charset="0"/>
              <a:ea typeface="Segoe UI Symbol" panose="020B0502040204020203" pitchFamily="34" charset="0"/>
            </a:endParaRPr>
          </a:p>
        </p:txBody>
      </p:sp>
      <p:sp>
        <p:nvSpPr>
          <p:cNvPr id="4" name="TextBox 3">
            <a:extLst>
              <a:ext uri="{FF2B5EF4-FFF2-40B4-BE49-F238E27FC236}">
                <a16:creationId xmlns:a16="http://schemas.microsoft.com/office/drawing/2014/main" id="{5E5ABB89-44CC-6A4A-86ED-2C689C191140}"/>
              </a:ext>
            </a:extLst>
          </p:cNvPr>
          <p:cNvSpPr txBox="1"/>
          <p:nvPr/>
        </p:nvSpPr>
        <p:spPr>
          <a:xfrm>
            <a:off x="1111885" y="3190473"/>
            <a:ext cx="7598979" cy="477054"/>
          </a:xfrm>
          <a:prstGeom prst="rect">
            <a:avLst/>
          </a:prstGeom>
          <a:noFill/>
        </p:spPr>
        <p:txBody>
          <a:bodyPr wrap="square" rtlCol="0">
            <a:spAutoFit/>
          </a:bodyPr>
          <a:lstStyle/>
          <a:p>
            <a:pPr algn="ctr"/>
            <a:r>
              <a:rPr lang="en-US" sz="2500" dirty="0">
                <a:solidFill>
                  <a:schemeClr val="tx1">
                    <a:lumMod val="50000"/>
                    <a:lumOff val="50000"/>
                  </a:schemeClr>
                </a:solidFill>
                <a:latin typeface="Segoe UI Symbol" panose="020B0502040204020203" pitchFamily="34" charset="0"/>
                <a:ea typeface="Segoe UI Symbol" panose="020B0502040204020203" pitchFamily="34" charset="0"/>
              </a:rPr>
              <a:t>(The stream function and postglacial rebound)</a:t>
            </a:r>
          </a:p>
        </p:txBody>
      </p:sp>
    </p:spTree>
    <p:extLst>
      <p:ext uri="{BB962C8B-B14F-4D97-AF65-F5344CB8AC3E}">
        <p14:creationId xmlns:p14="http://schemas.microsoft.com/office/powerpoint/2010/main" val="27539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p:sp>
        <p:nvSpPr>
          <p:cNvPr id="5" name="TextBox 4">
            <a:extLst>
              <a:ext uri="{FF2B5EF4-FFF2-40B4-BE49-F238E27FC236}">
                <a16:creationId xmlns:a16="http://schemas.microsoft.com/office/drawing/2014/main" id="{CD6A80A9-D304-9B4F-8888-34D41F542FB0}"/>
              </a:ext>
            </a:extLst>
          </p:cNvPr>
          <p:cNvSpPr txBox="1"/>
          <p:nvPr/>
        </p:nvSpPr>
        <p:spPr>
          <a:xfrm>
            <a:off x="208028" y="874499"/>
            <a:ext cx="8692896" cy="1215717"/>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When the surface displacement (i.e., load) is removed, how quickly does the mantle flow (approx. as sketched) to erase the topography? </a:t>
            </a:r>
          </a:p>
          <a:p>
            <a:endParaRPr lang="en-US" sz="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r>
              <a:rPr lang="en-US" sz="2100" i="1" dirty="0">
                <a:latin typeface="Segoe UI Symbol" panose="020B0502040204020203" pitchFamily="34" charset="0"/>
                <a:ea typeface="Segoe UI Symbol" panose="020B0502040204020203" pitchFamily="34" charset="0"/>
              </a:rPr>
              <a:t>						This is dictated by viscosity!</a:t>
            </a:r>
          </a:p>
        </p:txBody>
      </p:sp>
      <p:pic>
        <p:nvPicPr>
          <p:cNvPr id="3" name="Picture 2" descr="Diagram&#10;&#10;Description automatically generated">
            <a:extLst>
              <a:ext uri="{FF2B5EF4-FFF2-40B4-BE49-F238E27FC236}">
                <a16:creationId xmlns:a16="http://schemas.microsoft.com/office/drawing/2014/main" id="{0919A807-DA09-AA41-9E2D-350874CC0E58}"/>
              </a:ext>
            </a:extLst>
          </p:cNvPr>
          <p:cNvPicPr>
            <a:picLocks noChangeAspect="1"/>
          </p:cNvPicPr>
          <p:nvPr/>
        </p:nvPicPr>
        <p:blipFill>
          <a:blip r:embed="rId3"/>
          <a:stretch>
            <a:fillRect/>
          </a:stretch>
        </p:blipFill>
        <p:spPr>
          <a:xfrm>
            <a:off x="871728" y="2395635"/>
            <a:ext cx="7400544" cy="2860882"/>
          </a:xfrm>
          <a:prstGeom prst="rect">
            <a:avLst/>
          </a:prstGeom>
        </p:spPr>
      </p:pic>
      <p:sp>
        <p:nvSpPr>
          <p:cNvPr id="9" name="TextBox 8">
            <a:extLst>
              <a:ext uri="{FF2B5EF4-FFF2-40B4-BE49-F238E27FC236}">
                <a16:creationId xmlns:a16="http://schemas.microsoft.com/office/drawing/2014/main" id="{4335A96E-1F7E-0145-8271-E1737FB847EC}"/>
              </a:ext>
            </a:extLst>
          </p:cNvPr>
          <p:cNvSpPr txBox="1"/>
          <p:nvPr/>
        </p:nvSpPr>
        <p:spPr>
          <a:xfrm>
            <a:off x="3675888" y="3410578"/>
            <a:ext cx="3480816" cy="415498"/>
          </a:xfrm>
          <a:prstGeom prst="rect">
            <a:avLst/>
          </a:prstGeom>
          <a:noFill/>
        </p:spPr>
        <p:txBody>
          <a:bodyPr wrap="square" rtlCol="0">
            <a:spAutoFit/>
          </a:bodyPr>
          <a:lstStyle/>
          <a:p>
            <a:r>
              <a:rPr lang="en-US" sz="2100" dirty="0">
                <a:solidFill>
                  <a:srgbClr val="FF0000"/>
                </a:solidFill>
                <a:latin typeface="Segoe UI Symbol" panose="020B0502040204020203" pitchFamily="34" charset="0"/>
                <a:ea typeface="Segoe UI Symbol" panose="020B0502040204020203" pitchFamily="34" charset="0"/>
              </a:rPr>
              <a:t>high pressure</a:t>
            </a:r>
          </a:p>
        </p:txBody>
      </p:sp>
      <p:sp>
        <p:nvSpPr>
          <p:cNvPr id="11" name="TextBox 10">
            <a:extLst>
              <a:ext uri="{FF2B5EF4-FFF2-40B4-BE49-F238E27FC236}">
                <a16:creationId xmlns:a16="http://schemas.microsoft.com/office/drawing/2014/main" id="{865D3660-D0A3-1141-B9FA-D8746CC6468F}"/>
              </a:ext>
            </a:extLst>
          </p:cNvPr>
          <p:cNvSpPr txBox="1"/>
          <p:nvPr/>
        </p:nvSpPr>
        <p:spPr>
          <a:xfrm>
            <a:off x="6303264" y="3618327"/>
            <a:ext cx="3480816" cy="415498"/>
          </a:xfrm>
          <a:prstGeom prst="rect">
            <a:avLst/>
          </a:prstGeom>
          <a:noFill/>
        </p:spPr>
        <p:txBody>
          <a:bodyPr wrap="square" rtlCol="0">
            <a:spAutoFit/>
          </a:bodyPr>
          <a:lstStyle/>
          <a:p>
            <a:r>
              <a:rPr lang="en-US" sz="2100" dirty="0">
                <a:solidFill>
                  <a:schemeClr val="accent1">
                    <a:lumMod val="75000"/>
                  </a:schemeClr>
                </a:solidFill>
                <a:latin typeface="Segoe UI Symbol" panose="020B0502040204020203" pitchFamily="34" charset="0"/>
                <a:ea typeface="Segoe UI Symbol" panose="020B0502040204020203" pitchFamily="34" charset="0"/>
              </a:rPr>
              <a:t>low pressure</a:t>
            </a:r>
          </a:p>
        </p:txBody>
      </p:sp>
      <p:sp>
        <p:nvSpPr>
          <p:cNvPr id="12" name="TextBox 11">
            <a:extLst>
              <a:ext uri="{FF2B5EF4-FFF2-40B4-BE49-F238E27FC236}">
                <a16:creationId xmlns:a16="http://schemas.microsoft.com/office/drawing/2014/main" id="{FD8167ED-9BE6-C04D-AF77-2664A288E16F}"/>
              </a:ext>
            </a:extLst>
          </p:cNvPr>
          <p:cNvSpPr txBox="1"/>
          <p:nvPr/>
        </p:nvSpPr>
        <p:spPr>
          <a:xfrm>
            <a:off x="1298448" y="3660795"/>
            <a:ext cx="3480816" cy="415498"/>
          </a:xfrm>
          <a:prstGeom prst="rect">
            <a:avLst/>
          </a:prstGeom>
          <a:noFill/>
        </p:spPr>
        <p:txBody>
          <a:bodyPr wrap="square" rtlCol="0">
            <a:spAutoFit/>
          </a:bodyPr>
          <a:lstStyle/>
          <a:p>
            <a:r>
              <a:rPr lang="en-US" sz="2100" dirty="0">
                <a:solidFill>
                  <a:schemeClr val="accent1">
                    <a:lumMod val="75000"/>
                  </a:schemeClr>
                </a:solidFill>
                <a:latin typeface="Segoe UI Symbol" panose="020B0502040204020203" pitchFamily="34" charset="0"/>
                <a:ea typeface="Segoe UI Symbol" panose="020B0502040204020203" pitchFamily="34" charset="0"/>
              </a:rPr>
              <a:t>low pressure</a:t>
            </a:r>
          </a:p>
        </p:txBody>
      </p:sp>
      <p:sp>
        <p:nvSpPr>
          <p:cNvPr id="2" name="Freeform 1">
            <a:extLst>
              <a:ext uri="{FF2B5EF4-FFF2-40B4-BE49-F238E27FC236}">
                <a16:creationId xmlns:a16="http://schemas.microsoft.com/office/drawing/2014/main" id="{C9C56CCC-0D56-E24B-9266-ACF0C06787AC}"/>
              </a:ext>
            </a:extLst>
          </p:cNvPr>
          <p:cNvSpPr/>
          <p:nvPr/>
        </p:nvSpPr>
        <p:spPr>
          <a:xfrm rot="21334924">
            <a:off x="1975104" y="4035552"/>
            <a:ext cx="2109216" cy="793170"/>
          </a:xfrm>
          <a:custGeom>
            <a:avLst/>
            <a:gdLst>
              <a:gd name="connsiteX0" fmla="*/ 2109216 w 2109216"/>
              <a:gd name="connsiteY0" fmla="*/ 0 h 793170"/>
              <a:gd name="connsiteX1" fmla="*/ 1865376 w 2109216"/>
              <a:gd name="connsiteY1" fmla="*/ 402336 h 793170"/>
              <a:gd name="connsiteX2" fmla="*/ 1487424 w 2109216"/>
              <a:gd name="connsiteY2" fmla="*/ 670560 h 793170"/>
              <a:gd name="connsiteX3" fmla="*/ 1085088 w 2109216"/>
              <a:gd name="connsiteY3" fmla="*/ 792480 h 793170"/>
              <a:gd name="connsiteX4" fmla="*/ 390144 w 2109216"/>
              <a:gd name="connsiteY4" fmla="*/ 621792 h 793170"/>
              <a:gd name="connsiteX5" fmla="*/ 0 w 2109216"/>
              <a:gd name="connsiteY5" fmla="*/ 97536 h 79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216" h="793170">
                <a:moveTo>
                  <a:pt x="2109216" y="0"/>
                </a:moveTo>
                <a:cubicBezTo>
                  <a:pt x="2039112" y="145288"/>
                  <a:pt x="1969008" y="290576"/>
                  <a:pt x="1865376" y="402336"/>
                </a:cubicBezTo>
                <a:cubicBezTo>
                  <a:pt x="1761744" y="514096"/>
                  <a:pt x="1617472" y="605536"/>
                  <a:pt x="1487424" y="670560"/>
                </a:cubicBezTo>
                <a:cubicBezTo>
                  <a:pt x="1357376" y="735584"/>
                  <a:pt x="1267968" y="800608"/>
                  <a:pt x="1085088" y="792480"/>
                </a:cubicBezTo>
                <a:cubicBezTo>
                  <a:pt x="902208" y="784352"/>
                  <a:pt x="570992" y="737616"/>
                  <a:pt x="390144" y="621792"/>
                </a:cubicBezTo>
                <a:cubicBezTo>
                  <a:pt x="209296" y="505968"/>
                  <a:pt x="104648" y="301752"/>
                  <a:pt x="0" y="97536"/>
                </a:cubicBezTo>
              </a:path>
            </a:pathLst>
          </a:custGeom>
          <a:noFill/>
          <a:ln w="28575">
            <a:solidFill>
              <a:schemeClr val="tx1">
                <a:lumMod val="50000"/>
                <a:lumOff val="50000"/>
              </a:schemeClr>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0CEB89A1-B2B3-694D-BBD7-2DC5D17FBB19}"/>
              </a:ext>
            </a:extLst>
          </p:cNvPr>
          <p:cNvSpPr/>
          <p:nvPr/>
        </p:nvSpPr>
        <p:spPr>
          <a:xfrm rot="256747">
            <a:off x="4581128" y="4061774"/>
            <a:ext cx="2109216" cy="793170"/>
          </a:xfrm>
          <a:custGeom>
            <a:avLst/>
            <a:gdLst>
              <a:gd name="connsiteX0" fmla="*/ 2109216 w 2109216"/>
              <a:gd name="connsiteY0" fmla="*/ 0 h 793170"/>
              <a:gd name="connsiteX1" fmla="*/ 1865376 w 2109216"/>
              <a:gd name="connsiteY1" fmla="*/ 402336 h 793170"/>
              <a:gd name="connsiteX2" fmla="*/ 1487424 w 2109216"/>
              <a:gd name="connsiteY2" fmla="*/ 670560 h 793170"/>
              <a:gd name="connsiteX3" fmla="*/ 1085088 w 2109216"/>
              <a:gd name="connsiteY3" fmla="*/ 792480 h 793170"/>
              <a:gd name="connsiteX4" fmla="*/ 390144 w 2109216"/>
              <a:gd name="connsiteY4" fmla="*/ 621792 h 793170"/>
              <a:gd name="connsiteX5" fmla="*/ 0 w 2109216"/>
              <a:gd name="connsiteY5" fmla="*/ 97536 h 79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216" h="793170">
                <a:moveTo>
                  <a:pt x="2109216" y="0"/>
                </a:moveTo>
                <a:cubicBezTo>
                  <a:pt x="2039112" y="145288"/>
                  <a:pt x="1969008" y="290576"/>
                  <a:pt x="1865376" y="402336"/>
                </a:cubicBezTo>
                <a:cubicBezTo>
                  <a:pt x="1761744" y="514096"/>
                  <a:pt x="1617472" y="605536"/>
                  <a:pt x="1487424" y="670560"/>
                </a:cubicBezTo>
                <a:cubicBezTo>
                  <a:pt x="1357376" y="735584"/>
                  <a:pt x="1267968" y="800608"/>
                  <a:pt x="1085088" y="792480"/>
                </a:cubicBezTo>
                <a:cubicBezTo>
                  <a:pt x="902208" y="784352"/>
                  <a:pt x="570992" y="737616"/>
                  <a:pt x="390144" y="621792"/>
                </a:cubicBezTo>
                <a:cubicBezTo>
                  <a:pt x="209296" y="505968"/>
                  <a:pt x="104648" y="301752"/>
                  <a:pt x="0" y="97536"/>
                </a:cubicBezTo>
              </a:path>
            </a:pathLst>
          </a:custGeom>
          <a:noFill/>
          <a:ln w="28575">
            <a:solidFill>
              <a:schemeClr val="tx1">
                <a:lumMod val="50000"/>
                <a:lumOff val="50000"/>
              </a:schemeClr>
            </a:solidFill>
            <a:prstDash val="sysDot"/>
            <a:tailEnd type="arrow"/>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8BE8AF7-7528-314C-963C-EE3535DCCE15}"/>
              </a:ext>
            </a:extLst>
          </p:cNvPr>
          <p:cNvSpPr txBox="1"/>
          <p:nvPr/>
        </p:nvSpPr>
        <p:spPr>
          <a:xfrm>
            <a:off x="4681728" y="4841019"/>
            <a:ext cx="8692896" cy="415498"/>
          </a:xfrm>
          <a:prstGeom prst="rect">
            <a:avLst/>
          </a:prstGeom>
          <a:noFill/>
        </p:spPr>
        <p:txBody>
          <a:bodyPr wrap="square" rtlCol="0">
            <a:spAutoFit/>
          </a:bodyPr>
          <a:lstStyle/>
          <a:p>
            <a:r>
              <a:rPr lang="en-US" sz="2100" dirty="0">
                <a:solidFill>
                  <a:schemeClr val="tx1">
                    <a:lumMod val="50000"/>
                    <a:lumOff val="50000"/>
                  </a:schemeClr>
                </a:solidFill>
                <a:latin typeface="Segoe UI Symbol" panose="020B0502040204020203" pitchFamily="34" charset="0"/>
                <a:ea typeface="Segoe UI Symbol" panose="020B0502040204020203" pitchFamily="34" charset="0"/>
              </a:rPr>
              <a:t>mantle flow</a:t>
            </a:r>
          </a:p>
        </p:txBody>
      </p:sp>
    </p:spTree>
    <p:extLst>
      <p:ext uri="{BB962C8B-B14F-4D97-AF65-F5344CB8AC3E}">
        <p14:creationId xmlns:p14="http://schemas.microsoft.com/office/powerpoint/2010/main" val="849757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p:sp>
        <p:nvSpPr>
          <p:cNvPr id="5" name="TextBox 4">
            <a:extLst>
              <a:ext uri="{FF2B5EF4-FFF2-40B4-BE49-F238E27FC236}">
                <a16:creationId xmlns:a16="http://schemas.microsoft.com/office/drawing/2014/main" id="{CD6A80A9-D304-9B4F-8888-34D41F542FB0}"/>
              </a:ext>
            </a:extLst>
          </p:cNvPr>
          <p:cNvSpPr txBox="1"/>
          <p:nvPr/>
        </p:nvSpPr>
        <p:spPr>
          <a:xfrm>
            <a:off x="208028" y="874499"/>
            <a:ext cx="8692896" cy="1215717"/>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When the surface displacement (i.e., load) is removed, how quickly does the mantle flow (approx. as sketched) to erase the topography? </a:t>
            </a:r>
          </a:p>
          <a:p>
            <a:endParaRPr lang="en-US" sz="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r>
              <a:rPr lang="en-US" sz="2100" i="1" dirty="0">
                <a:latin typeface="Segoe UI Symbol" panose="020B0502040204020203" pitchFamily="34" charset="0"/>
                <a:ea typeface="Segoe UI Symbol" panose="020B0502040204020203" pitchFamily="34" charset="0"/>
              </a:rPr>
              <a:t>						This is dictated by viscosity!</a:t>
            </a:r>
          </a:p>
        </p:txBody>
      </p:sp>
      <p:pic>
        <p:nvPicPr>
          <p:cNvPr id="3" name="Picture 2" descr="Diagram&#10;&#10;Description automatically generated">
            <a:extLst>
              <a:ext uri="{FF2B5EF4-FFF2-40B4-BE49-F238E27FC236}">
                <a16:creationId xmlns:a16="http://schemas.microsoft.com/office/drawing/2014/main" id="{0919A807-DA09-AA41-9E2D-350874CC0E58}"/>
              </a:ext>
            </a:extLst>
          </p:cNvPr>
          <p:cNvPicPr>
            <a:picLocks noChangeAspect="1"/>
          </p:cNvPicPr>
          <p:nvPr/>
        </p:nvPicPr>
        <p:blipFill>
          <a:blip r:embed="rId3"/>
          <a:stretch>
            <a:fillRect/>
          </a:stretch>
        </p:blipFill>
        <p:spPr>
          <a:xfrm>
            <a:off x="871728" y="2395635"/>
            <a:ext cx="7400544" cy="2860882"/>
          </a:xfrm>
          <a:prstGeom prst="rect">
            <a:avLst/>
          </a:prstGeom>
        </p:spPr>
      </p:pic>
      <p:sp>
        <p:nvSpPr>
          <p:cNvPr id="9" name="TextBox 8">
            <a:extLst>
              <a:ext uri="{FF2B5EF4-FFF2-40B4-BE49-F238E27FC236}">
                <a16:creationId xmlns:a16="http://schemas.microsoft.com/office/drawing/2014/main" id="{4335A96E-1F7E-0145-8271-E1737FB847EC}"/>
              </a:ext>
            </a:extLst>
          </p:cNvPr>
          <p:cNvSpPr txBox="1"/>
          <p:nvPr/>
        </p:nvSpPr>
        <p:spPr>
          <a:xfrm>
            <a:off x="3675888" y="3410578"/>
            <a:ext cx="3480816" cy="415498"/>
          </a:xfrm>
          <a:prstGeom prst="rect">
            <a:avLst/>
          </a:prstGeom>
          <a:noFill/>
        </p:spPr>
        <p:txBody>
          <a:bodyPr wrap="square" rtlCol="0">
            <a:spAutoFit/>
          </a:bodyPr>
          <a:lstStyle/>
          <a:p>
            <a:r>
              <a:rPr lang="en-US" sz="2100" dirty="0">
                <a:solidFill>
                  <a:srgbClr val="FF0000"/>
                </a:solidFill>
                <a:latin typeface="Segoe UI Symbol" panose="020B0502040204020203" pitchFamily="34" charset="0"/>
                <a:ea typeface="Segoe UI Symbol" panose="020B0502040204020203" pitchFamily="34" charset="0"/>
              </a:rPr>
              <a:t>high pressure</a:t>
            </a:r>
          </a:p>
        </p:txBody>
      </p:sp>
      <p:sp>
        <p:nvSpPr>
          <p:cNvPr id="11" name="TextBox 10">
            <a:extLst>
              <a:ext uri="{FF2B5EF4-FFF2-40B4-BE49-F238E27FC236}">
                <a16:creationId xmlns:a16="http://schemas.microsoft.com/office/drawing/2014/main" id="{865D3660-D0A3-1141-B9FA-D8746CC6468F}"/>
              </a:ext>
            </a:extLst>
          </p:cNvPr>
          <p:cNvSpPr txBox="1"/>
          <p:nvPr/>
        </p:nvSpPr>
        <p:spPr>
          <a:xfrm>
            <a:off x="6303264" y="3618327"/>
            <a:ext cx="3480816" cy="415498"/>
          </a:xfrm>
          <a:prstGeom prst="rect">
            <a:avLst/>
          </a:prstGeom>
          <a:noFill/>
        </p:spPr>
        <p:txBody>
          <a:bodyPr wrap="square" rtlCol="0">
            <a:spAutoFit/>
          </a:bodyPr>
          <a:lstStyle/>
          <a:p>
            <a:r>
              <a:rPr lang="en-US" sz="2100" dirty="0">
                <a:solidFill>
                  <a:schemeClr val="accent1">
                    <a:lumMod val="75000"/>
                  </a:schemeClr>
                </a:solidFill>
                <a:latin typeface="Segoe UI Symbol" panose="020B0502040204020203" pitchFamily="34" charset="0"/>
                <a:ea typeface="Segoe UI Symbol" panose="020B0502040204020203" pitchFamily="34" charset="0"/>
              </a:rPr>
              <a:t>low pressure</a:t>
            </a:r>
          </a:p>
        </p:txBody>
      </p:sp>
      <p:sp>
        <p:nvSpPr>
          <p:cNvPr id="12" name="TextBox 11">
            <a:extLst>
              <a:ext uri="{FF2B5EF4-FFF2-40B4-BE49-F238E27FC236}">
                <a16:creationId xmlns:a16="http://schemas.microsoft.com/office/drawing/2014/main" id="{FD8167ED-9BE6-C04D-AF77-2664A288E16F}"/>
              </a:ext>
            </a:extLst>
          </p:cNvPr>
          <p:cNvSpPr txBox="1"/>
          <p:nvPr/>
        </p:nvSpPr>
        <p:spPr>
          <a:xfrm>
            <a:off x="1298448" y="3660795"/>
            <a:ext cx="3480816" cy="415498"/>
          </a:xfrm>
          <a:prstGeom prst="rect">
            <a:avLst/>
          </a:prstGeom>
          <a:noFill/>
        </p:spPr>
        <p:txBody>
          <a:bodyPr wrap="square" rtlCol="0">
            <a:spAutoFit/>
          </a:bodyPr>
          <a:lstStyle/>
          <a:p>
            <a:r>
              <a:rPr lang="en-US" sz="2100" dirty="0">
                <a:solidFill>
                  <a:schemeClr val="accent1">
                    <a:lumMod val="75000"/>
                  </a:schemeClr>
                </a:solidFill>
                <a:latin typeface="Segoe UI Symbol" panose="020B0502040204020203" pitchFamily="34" charset="0"/>
                <a:ea typeface="Segoe UI Symbol" panose="020B0502040204020203" pitchFamily="34" charset="0"/>
              </a:rPr>
              <a:t>low pressure</a:t>
            </a:r>
          </a:p>
        </p:txBody>
      </p:sp>
      <p:sp>
        <p:nvSpPr>
          <p:cNvPr id="2" name="Freeform 1">
            <a:extLst>
              <a:ext uri="{FF2B5EF4-FFF2-40B4-BE49-F238E27FC236}">
                <a16:creationId xmlns:a16="http://schemas.microsoft.com/office/drawing/2014/main" id="{C9C56CCC-0D56-E24B-9266-ACF0C06787AC}"/>
              </a:ext>
            </a:extLst>
          </p:cNvPr>
          <p:cNvSpPr/>
          <p:nvPr/>
        </p:nvSpPr>
        <p:spPr>
          <a:xfrm rot="21334924">
            <a:off x="1975104" y="4035552"/>
            <a:ext cx="2109216" cy="793170"/>
          </a:xfrm>
          <a:custGeom>
            <a:avLst/>
            <a:gdLst>
              <a:gd name="connsiteX0" fmla="*/ 2109216 w 2109216"/>
              <a:gd name="connsiteY0" fmla="*/ 0 h 793170"/>
              <a:gd name="connsiteX1" fmla="*/ 1865376 w 2109216"/>
              <a:gd name="connsiteY1" fmla="*/ 402336 h 793170"/>
              <a:gd name="connsiteX2" fmla="*/ 1487424 w 2109216"/>
              <a:gd name="connsiteY2" fmla="*/ 670560 h 793170"/>
              <a:gd name="connsiteX3" fmla="*/ 1085088 w 2109216"/>
              <a:gd name="connsiteY3" fmla="*/ 792480 h 793170"/>
              <a:gd name="connsiteX4" fmla="*/ 390144 w 2109216"/>
              <a:gd name="connsiteY4" fmla="*/ 621792 h 793170"/>
              <a:gd name="connsiteX5" fmla="*/ 0 w 2109216"/>
              <a:gd name="connsiteY5" fmla="*/ 97536 h 79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216" h="793170">
                <a:moveTo>
                  <a:pt x="2109216" y="0"/>
                </a:moveTo>
                <a:cubicBezTo>
                  <a:pt x="2039112" y="145288"/>
                  <a:pt x="1969008" y="290576"/>
                  <a:pt x="1865376" y="402336"/>
                </a:cubicBezTo>
                <a:cubicBezTo>
                  <a:pt x="1761744" y="514096"/>
                  <a:pt x="1617472" y="605536"/>
                  <a:pt x="1487424" y="670560"/>
                </a:cubicBezTo>
                <a:cubicBezTo>
                  <a:pt x="1357376" y="735584"/>
                  <a:pt x="1267968" y="800608"/>
                  <a:pt x="1085088" y="792480"/>
                </a:cubicBezTo>
                <a:cubicBezTo>
                  <a:pt x="902208" y="784352"/>
                  <a:pt x="570992" y="737616"/>
                  <a:pt x="390144" y="621792"/>
                </a:cubicBezTo>
                <a:cubicBezTo>
                  <a:pt x="209296" y="505968"/>
                  <a:pt x="104648" y="301752"/>
                  <a:pt x="0" y="97536"/>
                </a:cubicBezTo>
              </a:path>
            </a:pathLst>
          </a:custGeom>
          <a:noFill/>
          <a:ln w="28575">
            <a:solidFill>
              <a:schemeClr val="tx1">
                <a:lumMod val="50000"/>
                <a:lumOff val="50000"/>
              </a:schemeClr>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0CEB89A1-B2B3-694D-BBD7-2DC5D17FBB19}"/>
              </a:ext>
            </a:extLst>
          </p:cNvPr>
          <p:cNvSpPr/>
          <p:nvPr/>
        </p:nvSpPr>
        <p:spPr>
          <a:xfrm rot="256747">
            <a:off x="4581128" y="4061774"/>
            <a:ext cx="2109216" cy="793170"/>
          </a:xfrm>
          <a:custGeom>
            <a:avLst/>
            <a:gdLst>
              <a:gd name="connsiteX0" fmla="*/ 2109216 w 2109216"/>
              <a:gd name="connsiteY0" fmla="*/ 0 h 793170"/>
              <a:gd name="connsiteX1" fmla="*/ 1865376 w 2109216"/>
              <a:gd name="connsiteY1" fmla="*/ 402336 h 793170"/>
              <a:gd name="connsiteX2" fmla="*/ 1487424 w 2109216"/>
              <a:gd name="connsiteY2" fmla="*/ 670560 h 793170"/>
              <a:gd name="connsiteX3" fmla="*/ 1085088 w 2109216"/>
              <a:gd name="connsiteY3" fmla="*/ 792480 h 793170"/>
              <a:gd name="connsiteX4" fmla="*/ 390144 w 2109216"/>
              <a:gd name="connsiteY4" fmla="*/ 621792 h 793170"/>
              <a:gd name="connsiteX5" fmla="*/ 0 w 2109216"/>
              <a:gd name="connsiteY5" fmla="*/ 97536 h 79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216" h="793170">
                <a:moveTo>
                  <a:pt x="2109216" y="0"/>
                </a:moveTo>
                <a:cubicBezTo>
                  <a:pt x="2039112" y="145288"/>
                  <a:pt x="1969008" y="290576"/>
                  <a:pt x="1865376" y="402336"/>
                </a:cubicBezTo>
                <a:cubicBezTo>
                  <a:pt x="1761744" y="514096"/>
                  <a:pt x="1617472" y="605536"/>
                  <a:pt x="1487424" y="670560"/>
                </a:cubicBezTo>
                <a:cubicBezTo>
                  <a:pt x="1357376" y="735584"/>
                  <a:pt x="1267968" y="800608"/>
                  <a:pt x="1085088" y="792480"/>
                </a:cubicBezTo>
                <a:cubicBezTo>
                  <a:pt x="902208" y="784352"/>
                  <a:pt x="570992" y="737616"/>
                  <a:pt x="390144" y="621792"/>
                </a:cubicBezTo>
                <a:cubicBezTo>
                  <a:pt x="209296" y="505968"/>
                  <a:pt x="104648" y="301752"/>
                  <a:pt x="0" y="97536"/>
                </a:cubicBezTo>
              </a:path>
            </a:pathLst>
          </a:custGeom>
          <a:noFill/>
          <a:ln w="28575">
            <a:solidFill>
              <a:schemeClr val="tx1">
                <a:lumMod val="50000"/>
                <a:lumOff val="50000"/>
              </a:schemeClr>
            </a:solidFill>
            <a:prstDash val="sysDot"/>
            <a:tailEnd type="arrow"/>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8BE8AF7-7528-314C-963C-EE3535DCCE15}"/>
              </a:ext>
            </a:extLst>
          </p:cNvPr>
          <p:cNvSpPr txBox="1"/>
          <p:nvPr/>
        </p:nvSpPr>
        <p:spPr>
          <a:xfrm>
            <a:off x="4681728" y="4841019"/>
            <a:ext cx="8692896" cy="415498"/>
          </a:xfrm>
          <a:prstGeom prst="rect">
            <a:avLst/>
          </a:prstGeom>
          <a:noFill/>
        </p:spPr>
        <p:txBody>
          <a:bodyPr wrap="square" rtlCol="0">
            <a:spAutoFit/>
          </a:bodyPr>
          <a:lstStyle/>
          <a:p>
            <a:r>
              <a:rPr lang="en-US" sz="2100" dirty="0">
                <a:solidFill>
                  <a:schemeClr val="tx1">
                    <a:lumMod val="50000"/>
                    <a:lumOff val="50000"/>
                  </a:schemeClr>
                </a:solidFill>
                <a:latin typeface="Segoe UI Symbol" panose="020B0502040204020203" pitchFamily="34" charset="0"/>
                <a:ea typeface="Segoe UI Symbol" panose="020B0502040204020203" pitchFamily="34" charset="0"/>
              </a:rPr>
              <a:t>mantle flow</a:t>
            </a:r>
          </a:p>
        </p:txBody>
      </p:sp>
      <p:sp>
        <p:nvSpPr>
          <p:cNvPr id="15" name="TextBox 14">
            <a:extLst>
              <a:ext uri="{FF2B5EF4-FFF2-40B4-BE49-F238E27FC236}">
                <a16:creationId xmlns:a16="http://schemas.microsoft.com/office/drawing/2014/main" id="{A91EDFAF-D0D8-4749-856A-0C11CFDF5AFA}"/>
              </a:ext>
            </a:extLst>
          </p:cNvPr>
          <p:cNvSpPr txBox="1"/>
          <p:nvPr/>
        </p:nvSpPr>
        <p:spPr>
          <a:xfrm>
            <a:off x="109728" y="5494324"/>
            <a:ext cx="8692896" cy="892552"/>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Constant density, incompressible, Re&lt;&lt;1:</a:t>
            </a:r>
          </a:p>
          <a:p>
            <a:endParaRPr lang="en-US" sz="5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We can use the stream function and solve</a:t>
            </a:r>
          </a:p>
          <a:p>
            <a:endParaRPr lang="en-US" sz="500" dirty="0">
              <a:latin typeface="Segoe UI Symbol" panose="020B0502040204020203" pitchFamily="34" charset="0"/>
              <a:ea typeface="Segoe UI Symbol" panose="020B0502040204020203" pitchFamily="34" charset="0"/>
            </a:endParaRPr>
          </a:p>
        </p:txBody>
      </p:sp>
      <p:pic>
        <p:nvPicPr>
          <p:cNvPr id="16" name="Picture 15" descr="Icon&#10;&#10;Description automatically generated">
            <a:extLst>
              <a:ext uri="{FF2B5EF4-FFF2-40B4-BE49-F238E27FC236}">
                <a16:creationId xmlns:a16="http://schemas.microsoft.com/office/drawing/2014/main" id="{56C3C769-5A28-0B44-9311-4DA1CA4C5F60}"/>
              </a:ext>
            </a:extLst>
          </p:cNvPr>
          <p:cNvPicPr>
            <a:picLocks noChangeAspect="1"/>
          </p:cNvPicPr>
          <p:nvPr/>
        </p:nvPicPr>
        <p:blipFill>
          <a:blip r:embed="rId4"/>
          <a:stretch>
            <a:fillRect/>
          </a:stretch>
        </p:blipFill>
        <p:spPr>
          <a:xfrm>
            <a:off x="5804662" y="5872047"/>
            <a:ext cx="1460500" cy="482600"/>
          </a:xfrm>
          <a:prstGeom prst="rect">
            <a:avLst/>
          </a:prstGeom>
        </p:spPr>
      </p:pic>
    </p:spTree>
    <p:extLst>
      <p:ext uri="{BB962C8B-B14F-4D97-AF65-F5344CB8AC3E}">
        <p14:creationId xmlns:p14="http://schemas.microsoft.com/office/powerpoint/2010/main" val="3421177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p:pic>
        <p:nvPicPr>
          <p:cNvPr id="3" name="Picture 2" descr="Diagram&#10;&#10;Description automatically generated">
            <a:extLst>
              <a:ext uri="{FF2B5EF4-FFF2-40B4-BE49-F238E27FC236}">
                <a16:creationId xmlns:a16="http://schemas.microsoft.com/office/drawing/2014/main" id="{0919A807-DA09-AA41-9E2D-350874CC0E58}"/>
              </a:ext>
            </a:extLst>
          </p:cNvPr>
          <p:cNvPicPr>
            <a:picLocks noChangeAspect="1"/>
          </p:cNvPicPr>
          <p:nvPr/>
        </p:nvPicPr>
        <p:blipFill>
          <a:blip r:embed="rId3"/>
          <a:stretch>
            <a:fillRect/>
          </a:stretch>
        </p:blipFill>
        <p:spPr>
          <a:xfrm>
            <a:off x="845681" y="637932"/>
            <a:ext cx="7400544" cy="2003923"/>
          </a:xfrm>
          <a:prstGeom prst="rect">
            <a:avLst/>
          </a:prstGeom>
        </p:spPr>
      </p:pic>
      <p:pic>
        <p:nvPicPr>
          <p:cNvPr id="16" name="Picture 15">
            <a:extLst>
              <a:ext uri="{FF2B5EF4-FFF2-40B4-BE49-F238E27FC236}">
                <a16:creationId xmlns:a16="http://schemas.microsoft.com/office/drawing/2014/main" id="{83300BD8-B603-1B45-BFE0-97E31DC14A0C}"/>
              </a:ext>
            </a:extLst>
          </p:cNvPr>
          <p:cNvPicPr>
            <a:picLocks noChangeAspect="1"/>
          </p:cNvPicPr>
          <p:nvPr/>
        </p:nvPicPr>
        <p:blipFill>
          <a:blip r:embed="rId4"/>
          <a:stretch>
            <a:fillRect/>
          </a:stretch>
        </p:blipFill>
        <p:spPr>
          <a:xfrm>
            <a:off x="2075803" y="1538662"/>
            <a:ext cx="4396486" cy="79839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225552" y="2625854"/>
                <a:ext cx="8692896" cy="3038204"/>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Given initial displacement is periodic in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𝑥</m:t>
                    </m:r>
                  </m:oMath>
                </a14:m>
                <a:r>
                  <a:rPr lang="en-US" sz="2100" dirty="0">
                    <a:latin typeface="Segoe UI Symbol" panose="020B0502040204020203" pitchFamily="34" charset="0"/>
                    <a:ea typeface="Segoe UI Symbol" panose="020B0502040204020203" pitchFamily="34" charset="0"/>
                  </a:rPr>
                  <a:t>, we anticipate that </a:t>
                </a:r>
                <a14:m>
                  <m:oMath xmlns:m="http://schemas.openxmlformats.org/officeDocument/2006/math">
                    <m:r>
                      <a:rPr lang="en-US" sz="2100" i="1">
                        <a:latin typeface="Cambria Math" panose="02040503050406030204" pitchFamily="18" charset="0"/>
                        <a:ea typeface="Cambria Math" panose="02040503050406030204" pitchFamily="18" charset="0"/>
                      </a:rPr>
                      <m:t>𝜓</m:t>
                    </m:r>
                  </m:oMath>
                </a14:m>
                <a:r>
                  <a:rPr lang="en-US" sz="2100" dirty="0">
                    <a:latin typeface="Segoe UI Symbol" panose="020B0502040204020203" pitchFamily="34" charset="0"/>
                    <a:ea typeface="Segoe UI Symbol" panose="020B0502040204020203" pitchFamily="34" charset="0"/>
                  </a:rPr>
                  <a:t> will vary in a similar way. Assume it varies as function of a </a:t>
                </a:r>
                <a14:m>
                  <m:oMath xmlns:m="http://schemas.openxmlformats.org/officeDocument/2006/math">
                    <m:func>
                      <m:funcPr>
                        <m:ctrlPr>
                          <a:rPr lang="en-US" sz="2100" b="0" i="1" smtClean="0">
                            <a:latin typeface="Cambria Math" panose="02040503050406030204" pitchFamily="18" charset="0"/>
                            <a:ea typeface="Segoe UI Symbol" panose="020B0502040204020203" pitchFamily="34" charset="0"/>
                          </a:rPr>
                        </m:ctrlPr>
                      </m:funcPr>
                      <m:fName>
                        <m:r>
                          <m:rPr>
                            <m:sty m:val="p"/>
                          </m:rPr>
                          <a:rPr lang="en-US" sz="2100" b="0" i="0" smtClean="0">
                            <a:latin typeface="Cambria Math" panose="02040503050406030204" pitchFamily="18" charset="0"/>
                            <a:ea typeface="Segoe UI Symbol" panose="020B0502040204020203" pitchFamily="34" charset="0"/>
                          </a:rPr>
                          <m:t>sin</m:t>
                        </m:r>
                      </m:fName>
                      <m:e>
                        <m:d>
                          <m:dPr>
                            <m:ctrlPr>
                              <a:rPr lang="en-US" sz="2100" b="0" i="1" smtClean="0">
                                <a:latin typeface="Cambria Math" panose="02040503050406030204" pitchFamily="18" charset="0"/>
                                <a:ea typeface="Segoe UI Symbol" panose="020B0502040204020203" pitchFamily="34" charset="0"/>
                              </a:rPr>
                            </m:ctrlPr>
                          </m:dPr>
                          <m:e>
                            <m:r>
                              <a:rPr lang="en-US" sz="2100" b="0" i="0" smtClean="0">
                                <a:latin typeface="Cambria Math" panose="02040503050406030204" pitchFamily="18" charset="0"/>
                                <a:ea typeface="Segoe UI Symbol" panose="020B0502040204020203" pitchFamily="34" charset="0"/>
                              </a:rPr>
                              <m:t>2</m:t>
                            </m:r>
                            <m:r>
                              <m:rPr>
                                <m:sty m:val="p"/>
                              </m:rPr>
                              <a:rPr lang="en-US" sz="2100" b="0" i="0" smtClean="0">
                                <a:latin typeface="Cambria Math" panose="02040503050406030204" pitchFamily="18" charset="0"/>
                                <a:ea typeface="Cambria Math" panose="02040503050406030204" pitchFamily="18" charset="0"/>
                              </a:rPr>
                              <m:t>πx</m:t>
                            </m:r>
                            <m:r>
                              <a:rPr lang="en-US" sz="2100" b="0" i="0" smtClean="0">
                                <a:latin typeface="Cambria Math" panose="02040503050406030204" pitchFamily="18" charset="0"/>
                                <a:ea typeface="Cambria Math" panose="02040503050406030204" pitchFamily="18" charset="0"/>
                              </a:rPr>
                              <m:t>/</m:t>
                            </m:r>
                            <m:r>
                              <m:rPr>
                                <m:sty m:val="p"/>
                              </m:rPr>
                              <a:rPr lang="en-US" sz="2100" b="0" i="0" smtClean="0">
                                <a:latin typeface="Cambria Math" panose="02040503050406030204" pitchFamily="18" charset="0"/>
                                <a:ea typeface="Cambria Math" panose="02040503050406030204" pitchFamily="18" charset="0"/>
                              </a:rPr>
                              <m:t>λ</m:t>
                            </m:r>
                          </m:e>
                        </m:d>
                      </m:e>
                    </m:func>
                    <m:r>
                      <a:rPr lang="en-US" sz="2100" b="0" i="0" smtClean="0">
                        <a:latin typeface="Cambria Math" panose="02040503050406030204" pitchFamily="18" charset="0"/>
                        <a:ea typeface="Cambria Math" panose="02040503050406030204" pitchFamily="18" charset="0"/>
                      </a:rPr>
                      <m:t>. </m:t>
                    </m:r>
                  </m:oMath>
                </a14:m>
                <a:endParaRPr lang="en-US" sz="21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Use method of separation of variables to try solution of form: </a:t>
                </a: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smtClean="0">
                        <a:latin typeface="Cambria Math" panose="02040503050406030204" pitchFamily="18" charset="0"/>
                        <a:ea typeface="Cambria Math" panose="02040503050406030204" pitchFamily="18" charset="0"/>
                      </a:rPr>
                      <m:t>𝜓</m:t>
                    </m:r>
                    <m:r>
                      <a:rPr lang="en-US" sz="2100" b="0" i="1" smtClean="0">
                        <a:latin typeface="Cambria Math" panose="02040503050406030204" pitchFamily="18" charset="0"/>
                        <a:ea typeface="Cambria Math" panose="02040503050406030204" pitchFamily="18" charset="0"/>
                      </a:rPr>
                      <m:t>=</m:t>
                    </m:r>
                    <m:func>
                      <m:funcPr>
                        <m:ctrlPr>
                          <a:rPr lang="en-US" sz="2100" b="0" i="1" smtClean="0">
                            <a:latin typeface="Cambria Math" panose="02040503050406030204" pitchFamily="18" charset="0"/>
                            <a:ea typeface="Cambria Math" panose="02040503050406030204" pitchFamily="18" charset="0"/>
                          </a:rPr>
                        </m:ctrlPr>
                      </m:funcPr>
                      <m:fName>
                        <m:r>
                          <m:rPr>
                            <m:sty m:val="p"/>
                          </m:rPr>
                          <a:rPr lang="en-US" sz="2100" b="0" i="0" smtClean="0">
                            <a:latin typeface="Cambria Math" panose="02040503050406030204" pitchFamily="18" charset="0"/>
                            <a:ea typeface="Cambria Math" panose="02040503050406030204" pitchFamily="18" charset="0"/>
                          </a:rPr>
                          <m:t>sin</m:t>
                        </m:r>
                      </m:fName>
                      <m:e>
                        <m:d>
                          <m:dPr>
                            <m:ctrlPr>
                              <a:rPr lang="en-US" sz="2100" b="0" i="1" smtClean="0">
                                <a:latin typeface="Cambria Math" panose="02040503050406030204" pitchFamily="18" charset="0"/>
                                <a:ea typeface="Cambria Math" panose="02040503050406030204" pitchFamily="18" charset="0"/>
                              </a:rPr>
                            </m:ctrlPr>
                          </m:dPr>
                          <m:e>
                            <m:f>
                              <m:fPr>
                                <m:ctrlPr>
                                  <a:rPr lang="en-US" sz="2100" b="0" i="1" smtClean="0">
                                    <a:latin typeface="Cambria Math" panose="02040503050406030204" pitchFamily="18" charset="0"/>
                                    <a:ea typeface="Cambria Math" panose="02040503050406030204" pitchFamily="18" charset="0"/>
                                  </a:rPr>
                                </m:ctrlPr>
                              </m:fPr>
                              <m:num>
                                <m:r>
                                  <a:rPr lang="en-US" sz="2100">
                                    <a:latin typeface="Cambria Math" panose="02040503050406030204" pitchFamily="18" charset="0"/>
                                    <a:ea typeface="Cambria Math" panose="02040503050406030204" pitchFamily="18" charset="0"/>
                                  </a:rPr>
                                  <m:t>2</m:t>
                                </m:r>
                                <m:r>
                                  <m:rPr>
                                    <m:sty m:val="p"/>
                                  </m:rPr>
                                  <a:rPr lang="en-US" sz="2100">
                                    <a:latin typeface="Cambria Math" panose="02040503050406030204" pitchFamily="18" charset="0"/>
                                    <a:ea typeface="Cambria Math" panose="02040503050406030204" pitchFamily="18" charset="0"/>
                                  </a:rPr>
                                  <m:t>πx</m:t>
                                </m:r>
                              </m:num>
                              <m:den>
                                <m:r>
                                  <a:rPr lang="en-US" sz="2100" b="0" i="1" smtClean="0">
                                    <a:latin typeface="Cambria Math" panose="02040503050406030204" pitchFamily="18" charset="0"/>
                                    <a:ea typeface="Cambria Math" panose="02040503050406030204" pitchFamily="18" charset="0"/>
                                  </a:rPr>
                                  <m:t>𝜆</m:t>
                                </m:r>
                              </m:den>
                            </m:f>
                          </m:e>
                        </m:d>
                      </m:e>
                    </m:func>
                    <m:r>
                      <a:rPr lang="en-US" sz="2100" b="0" i="1" smtClean="0">
                        <a:latin typeface="Cambria Math" panose="02040503050406030204" pitchFamily="18" charset="0"/>
                        <a:ea typeface="Cambria Math" panose="02040503050406030204" pitchFamily="18" charset="0"/>
                      </a:rPr>
                      <m:t>𝑌</m:t>
                    </m:r>
                    <m:d>
                      <m:dPr>
                        <m:ctrlPr>
                          <a:rPr lang="en-US" sz="2100" b="0" i="1" smtClean="0">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𝑦</m:t>
                        </m:r>
                      </m:e>
                    </m:d>
                    <m:r>
                      <a:rPr lang="en-US" sz="2100" b="0" i="1" smtClean="0">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𝑘𝑥</m:t>
                            </m:r>
                          </m:e>
                        </m:d>
                      </m:e>
                    </m:func>
                    <m:r>
                      <a:rPr lang="en-US" sz="2100" i="1">
                        <a:latin typeface="Cambria Math" panose="02040503050406030204" pitchFamily="18" charset="0"/>
                        <a:ea typeface="Cambria Math" panose="02040503050406030204" pitchFamily="18" charset="0"/>
                      </a:rPr>
                      <m:t>𝑌</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oMath>
                </a14:m>
                <a:endParaRPr lang="en-US" sz="21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pPr marL="171450" indent="-171450">
                  <a:buFont typeface="Arial" panose="020B0604020202020204" pitchFamily="34" charset="0"/>
                  <a:buChar char="•"/>
                </a:pPr>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225552" y="2625854"/>
                <a:ext cx="8692896" cy="3038204"/>
              </a:xfrm>
              <a:prstGeom prst="rect">
                <a:avLst/>
              </a:prstGeom>
              <a:blipFill>
                <a:blip r:embed="rId5"/>
                <a:stretch>
                  <a:fillRect l="-583" t="-833"/>
                </a:stretch>
              </a:blipFill>
            </p:spPr>
            <p:txBody>
              <a:bodyPr/>
              <a:lstStyle/>
              <a:p>
                <a:r>
                  <a:rPr lang="en-US">
                    <a:noFill/>
                  </a:rPr>
                  <a:t> </a:t>
                </a:r>
              </a:p>
            </p:txBody>
          </p:sp>
        </mc:Fallback>
      </mc:AlternateContent>
    </p:spTree>
    <p:extLst>
      <p:ext uri="{BB962C8B-B14F-4D97-AF65-F5344CB8AC3E}">
        <p14:creationId xmlns:p14="http://schemas.microsoft.com/office/powerpoint/2010/main" val="186950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p:pic>
        <p:nvPicPr>
          <p:cNvPr id="3" name="Picture 2" descr="Diagram&#10;&#10;Description automatically generated">
            <a:extLst>
              <a:ext uri="{FF2B5EF4-FFF2-40B4-BE49-F238E27FC236}">
                <a16:creationId xmlns:a16="http://schemas.microsoft.com/office/drawing/2014/main" id="{0919A807-DA09-AA41-9E2D-350874CC0E58}"/>
              </a:ext>
            </a:extLst>
          </p:cNvPr>
          <p:cNvPicPr>
            <a:picLocks noChangeAspect="1"/>
          </p:cNvPicPr>
          <p:nvPr/>
        </p:nvPicPr>
        <p:blipFill>
          <a:blip r:embed="rId3"/>
          <a:stretch>
            <a:fillRect/>
          </a:stretch>
        </p:blipFill>
        <p:spPr>
          <a:xfrm>
            <a:off x="845681" y="637932"/>
            <a:ext cx="7400544" cy="2003923"/>
          </a:xfrm>
          <a:prstGeom prst="rect">
            <a:avLst/>
          </a:prstGeom>
        </p:spPr>
      </p:pic>
      <p:pic>
        <p:nvPicPr>
          <p:cNvPr id="16" name="Picture 15">
            <a:extLst>
              <a:ext uri="{FF2B5EF4-FFF2-40B4-BE49-F238E27FC236}">
                <a16:creationId xmlns:a16="http://schemas.microsoft.com/office/drawing/2014/main" id="{83300BD8-B603-1B45-BFE0-97E31DC14A0C}"/>
              </a:ext>
            </a:extLst>
          </p:cNvPr>
          <p:cNvPicPr>
            <a:picLocks noChangeAspect="1"/>
          </p:cNvPicPr>
          <p:nvPr/>
        </p:nvPicPr>
        <p:blipFill>
          <a:blip r:embed="rId4"/>
          <a:stretch>
            <a:fillRect/>
          </a:stretch>
        </p:blipFill>
        <p:spPr>
          <a:xfrm>
            <a:off x="2075803" y="1538662"/>
            <a:ext cx="4396486" cy="79839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225552" y="2625854"/>
                <a:ext cx="8692896" cy="4249818"/>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Given initial displacement is periodic in </a:t>
                </a:r>
                <a14:m>
                  <m:oMath xmlns:m="http://schemas.openxmlformats.org/officeDocument/2006/math">
                    <m:r>
                      <a:rPr lang="en-US" sz="2100" i="1">
                        <a:latin typeface="Cambria Math" panose="02040503050406030204" pitchFamily="18" charset="0"/>
                        <a:ea typeface="Segoe UI Symbol" panose="020B0502040204020203" pitchFamily="34" charset="0"/>
                      </a:rPr>
                      <m:t>𝑥</m:t>
                    </m:r>
                  </m:oMath>
                </a14:m>
                <a:r>
                  <a:rPr lang="en-US" sz="2100" dirty="0">
                    <a:latin typeface="Segoe UI Symbol" panose="020B0502040204020203" pitchFamily="34" charset="0"/>
                    <a:ea typeface="Segoe UI Symbol" panose="020B0502040204020203" pitchFamily="34" charset="0"/>
                  </a:rPr>
                  <a:t>, we anticipate that </a:t>
                </a:r>
                <a14:m>
                  <m:oMath xmlns:m="http://schemas.openxmlformats.org/officeDocument/2006/math">
                    <m:r>
                      <a:rPr lang="en-US" sz="2100" i="1">
                        <a:latin typeface="Cambria Math" panose="02040503050406030204" pitchFamily="18" charset="0"/>
                        <a:ea typeface="Cambria Math" panose="02040503050406030204" pitchFamily="18" charset="0"/>
                      </a:rPr>
                      <m:t>𝜓</m:t>
                    </m:r>
                  </m:oMath>
                </a14:m>
                <a:r>
                  <a:rPr lang="en-US" sz="2100" dirty="0">
                    <a:latin typeface="Segoe UI Symbol" panose="020B0502040204020203" pitchFamily="34" charset="0"/>
                    <a:ea typeface="Segoe UI Symbol" panose="020B0502040204020203" pitchFamily="34" charset="0"/>
                  </a:rPr>
                  <a:t> will vary in a similar way. Assume it varies as function of a </a:t>
                </a:r>
                <a14:m>
                  <m:oMath xmlns:m="http://schemas.openxmlformats.org/officeDocument/2006/math">
                    <m:func>
                      <m:funcPr>
                        <m:ctrlPr>
                          <a:rPr lang="en-US" sz="2100" i="1">
                            <a:latin typeface="Cambria Math" panose="02040503050406030204" pitchFamily="18" charset="0"/>
                            <a:ea typeface="Segoe UI Symbol" panose="020B0502040204020203" pitchFamily="34" charset="0"/>
                          </a:rPr>
                        </m:ctrlPr>
                      </m:funcPr>
                      <m:fName>
                        <m:r>
                          <m:rPr>
                            <m:sty m:val="p"/>
                          </m:rPr>
                          <a:rPr lang="en-US" sz="2100">
                            <a:latin typeface="Cambria Math" panose="02040503050406030204" pitchFamily="18" charset="0"/>
                            <a:ea typeface="Segoe UI Symbol" panose="020B0502040204020203" pitchFamily="34" charset="0"/>
                          </a:rPr>
                          <m:t>sin</m:t>
                        </m:r>
                      </m:fName>
                      <m:e>
                        <m:d>
                          <m:dPr>
                            <m:ctrlPr>
                              <a:rPr lang="en-US" sz="2100" i="1">
                                <a:latin typeface="Cambria Math" panose="02040503050406030204" pitchFamily="18" charset="0"/>
                                <a:ea typeface="Segoe UI Symbol" panose="020B0502040204020203" pitchFamily="34" charset="0"/>
                              </a:rPr>
                            </m:ctrlPr>
                          </m:dPr>
                          <m:e>
                            <m:r>
                              <a:rPr lang="en-US" sz="2100">
                                <a:latin typeface="Cambria Math" panose="02040503050406030204" pitchFamily="18" charset="0"/>
                                <a:ea typeface="Segoe UI Symbol" panose="020B0502040204020203" pitchFamily="34" charset="0"/>
                              </a:rPr>
                              <m:t>2</m:t>
                            </m:r>
                            <m:r>
                              <m:rPr>
                                <m:sty m:val="p"/>
                              </m:rPr>
                              <a:rPr lang="en-US" sz="2100">
                                <a:latin typeface="Cambria Math" panose="02040503050406030204" pitchFamily="18" charset="0"/>
                                <a:ea typeface="Cambria Math" panose="02040503050406030204" pitchFamily="18" charset="0"/>
                              </a:rPr>
                              <m:t>πx</m:t>
                            </m:r>
                            <m:r>
                              <a:rPr lang="en-US" sz="2100">
                                <a:latin typeface="Cambria Math" panose="02040503050406030204" pitchFamily="18" charset="0"/>
                                <a:ea typeface="Cambria Math" panose="02040503050406030204" pitchFamily="18" charset="0"/>
                              </a:rPr>
                              <m:t>/</m:t>
                            </m:r>
                            <m:r>
                              <m:rPr>
                                <m:sty m:val="p"/>
                              </m:rPr>
                              <a:rPr lang="en-US" sz="2100">
                                <a:latin typeface="Cambria Math" panose="02040503050406030204" pitchFamily="18" charset="0"/>
                                <a:ea typeface="Cambria Math" panose="02040503050406030204" pitchFamily="18" charset="0"/>
                              </a:rPr>
                              <m:t>λ</m:t>
                            </m:r>
                          </m:e>
                        </m:d>
                      </m:e>
                    </m:func>
                    <m:r>
                      <a:rPr lang="en-US" sz="2100">
                        <a:latin typeface="Cambria Math" panose="02040503050406030204" pitchFamily="18" charset="0"/>
                        <a:ea typeface="Cambria Math" panose="02040503050406030204" pitchFamily="18" charset="0"/>
                      </a:rPr>
                      <m:t>. </m:t>
                    </m:r>
                  </m:oMath>
                </a14:m>
                <a:endParaRPr lang="en-US" sz="21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Use method of separation of variables to try solution of form: </a:t>
                </a: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smtClean="0">
                        <a:latin typeface="Cambria Math" panose="02040503050406030204" pitchFamily="18" charset="0"/>
                        <a:ea typeface="Cambria Math" panose="02040503050406030204" pitchFamily="18" charset="0"/>
                      </a:rPr>
                      <m:t>𝜓</m:t>
                    </m:r>
                    <m:r>
                      <a:rPr lang="en-US" sz="2100" b="0" i="1" smtClean="0">
                        <a:latin typeface="Cambria Math" panose="02040503050406030204" pitchFamily="18" charset="0"/>
                        <a:ea typeface="Cambria Math" panose="02040503050406030204" pitchFamily="18" charset="0"/>
                      </a:rPr>
                      <m:t>=</m:t>
                    </m:r>
                    <m:func>
                      <m:funcPr>
                        <m:ctrlPr>
                          <a:rPr lang="en-US" sz="2100" b="0" i="1" smtClean="0">
                            <a:latin typeface="Cambria Math" panose="02040503050406030204" pitchFamily="18" charset="0"/>
                            <a:ea typeface="Cambria Math" panose="02040503050406030204" pitchFamily="18" charset="0"/>
                          </a:rPr>
                        </m:ctrlPr>
                      </m:funcPr>
                      <m:fName>
                        <m:r>
                          <m:rPr>
                            <m:sty m:val="p"/>
                          </m:rPr>
                          <a:rPr lang="en-US" sz="2100" b="0" i="0" smtClean="0">
                            <a:latin typeface="Cambria Math" panose="02040503050406030204" pitchFamily="18" charset="0"/>
                            <a:ea typeface="Cambria Math" panose="02040503050406030204" pitchFamily="18" charset="0"/>
                          </a:rPr>
                          <m:t>sin</m:t>
                        </m:r>
                      </m:fName>
                      <m:e>
                        <m:d>
                          <m:dPr>
                            <m:ctrlPr>
                              <a:rPr lang="en-US" sz="2100" b="0" i="1" smtClean="0">
                                <a:latin typeface="Cambria Math" panose="02040503050406030204" pitchFamily="18" charset="0"/>
                                <a:ea typeface="Cambria Math" panose="02040503050406030204" pitchFamily="18" charset="0"/>
                              </a:rPr>
                            </m:ctrlPr>
                          </m:dPr>
                          <m:e>
                            <m:f>
                              <m:fPr>
                                <m:ctrlPr>
                                  <a:rPr lang="en-US" sz="2100" b="0" i="1" smtClean="0">
                                    <a:latin typeface="Cambria Math" panose="02040503050406030204" pitchFamily="18" charset="0"/>
                                    <a:ea typeface="Cambria Math" panose="02040503050406030204" pitchFamily="18" charset="0"/>
                                  </a:rPr>
                                </m:ctrlPr>
                              </m:fPr>
                              <m:num>
                                <m:r>
                                  <a:rPr lang="en-US" sz="2100">
                                    <a:latin typeface="Cambria Math" panose="02040503050406030204" pitchFamily="18" charset="0"/>
                                    <a:ea typeface="Cambria Math" panose="02040503050406030204" pitchFamily="18" charset="0"/>
                                  </a:rPr>
                                  <m:t>2</m:t>
                                </m:r>
                                <m:r>
                                  <m:rPr>
                                    <m:sty m:val="p"/>
                                  </m:rPr>
                                  <a:rPr lang="en-US" sz="2100">
                                    <a:latin typeface="Cambria Math" panose="02040503050406030204" pitchFamily="18" charset="0"/>
                                    <a:ea typeface="Cambria Math" panose="02040503050406030204" pitchFamily="18" charset="0"/>
                                  </a:rPr>
                                  <m:t>πx</m:t>
                                </m:r>
                              </m:num>
                              <m:den>
                                <m:r>
                                  <a:rPr lang="en-US" sz="2100" b="0" i="1" smtClean="0">
                                    <a:latin typeface="Cambria Math" panose="02040503050406030204" pitchFamily="18" charset="0"/>
                                    <a:ea typeface="Cambria Math" panose="02040503050406030204" pitchFamily="18" charset="0"/>
                                  </a:rPr>
                                  <m:t>𝜆</m:t>
                                </m:r>
                              </m:den>
                            </m:f>
                          </m:e>
                        </m:d>
                      </m:e>
                    </m:func>
                    <m:r>
                      <a:rPr lang="en-US" sz="2100" b="0" i="1" smtClean="0">
                        <a:latin typeface="Cambria Math" panose="02040503050406030204" pitchFamily="18" charset="0"/>
                        <a:ea typeface="Cambria Math" panose="02040503050406030204" pitchFamily="18" charset="0"/>
                      </a:rPr>
                      <m:t>𝑌</m:t>
                    </m:r>
                    <m:d>
                      <m:dPr>
                        <m:ctrlPr>
                          <a:rPr lang="en-US" sz="2100" b="0" i="1" smtClean="0">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𝑦</m:t>
                        </m:r>
                      </m:e>
                    </m:d>
                    <m:r>
                      <a:rPr lang="en-US" sz="2100" b="0" i="1" smtClean="0">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𝑘𝑥</m:t>
                            </m:r>
                          </m:e>
                        </m:d>
                      </m:e>
                    </m:func>
                    <m:r>
                      <a:rPr lang="en-US" sz="2100" i="1">
                        <a:latin typeface="Cambria Math" panose="02040503050406030204" pitchFamily="18" charset="0"/>
                        <a:ea typeface="Cambria Math" panose="02040503050406030204" pitchFamily="18" charset="0"/>
                      </a:rPr>
                      <m:t>𝑌</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oMath>
                </a14:m>
                <a:endParaRPr lang="en-US" sz="21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pPr marL="171450" indent="-17145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  Substituting this into the biharmonic equation, </a:t>
                </a:r>
                <a14:m>
                  <m:oMath xmlns:m="http://schemas.openxmlformats.org/officeDocument/2006/math">
                    <m:sSup>
                      <m:sSupPr>
                        <m:ctrlPr>
                          <a:rPr lang="en-US" sz="2100" i="1">
                            <a:latin typeface="Cambria Math" panose="02040503050406030204" pitchFamily="18" charset="0"/>
                            <a:ea typeface="Cambria Math" panose="02040503050406030204" pitchFamily="18" charset="0"/>
                          </a:rPr>
                        </m:ctrlPr>
                      </m:sSupPr>
                      <m:e>
                        <m:r>
                          <m:rPr>
                            <m:sty m:val="p"/>
                          </m:rPr>
                          <a:rPr lang="en-US" sz="2100" i="1">
                            <a:latin typeface="Cambria Math" panose="02040503050406030204" pitchFamily="18" charset="0"/>
                            <a:ea typeface="Cambria Math" panose="02040503050406030204" pitchFamily="18" charset="0"/>
                          </a:rPr>
                          <m:t>∇</m:t>
                        </m:r>
                      </m:e>
                      <m:sup>
                        <m:r>
                          <a:rPr lang="en-US" sz="2100" i="1">
                            <a:latin typeface="Cambria Math" panose="02040503050406030204" pitchFamily="18" charset="0"/>
                            <a:ea typeface="Cambria Math" panose="02040503050406030204" pitchFamily="18" charset="0"/>
                          </a:rPr>
                          <m:t>4</m:t>
                        </m:r>
                      </m:sup>
                    </m:sSup>
                    <m:r>
                      <a:rPr lang="en-US" sz="2100" i="1">
                        <a:latin typeface="Cambria Math" panose="02040503050406030204" pitchFamily="18" charset="0"/>
                        <a:ea typeface="Cambria Math" panose="02040503050406030204" pitchFamily="18" charset="0"/>
                      </a:rPr>
                      <m:t>𝜓</m:t>
                    </m:r>
                    <m:r>
                      <a:rPr lang="en-US" sz="2100" b="0" i="1" smtClean="0">
                        <a:latin typeface="Cambria Math" panose="02040503050406030204" pitchFamily="18" charset="0"/>
                        <a:ea typeface="Cambria Math" panose="02040503050406030204" pitchFamily="18" charset="0"/>
                      </a:rPr>
                      <m:t>=0</m:t>
                    </m:r>
                  </m:oMath>
                </a14:m>
                <a:r>
                  <a:rPr lang="en-US" sz="2100" dirty="0">
                    <a:latin typeface="Segoe UI Symbol" panose="020B0502040204020203" pitchFamily="34" charset="0"/>
                    <a:ea typeface="Segoe UI Symbol" panose="020B0502040204020203" pitchFamily="34" charset="0"/>
                  </a:rPr>
                  <a:t>, gives:</a:t>
                </a:r>
              </a:p>
              <a:p>
                <a:endParaRPr lang="en-US" sz="400" dirty="0">
                  <a:latin typeface="Segoe UI Symbol" panose="020B0502040204020203" pitchFamily="34" charset="0"/>
                  <a:ea typeface="Segoe UI Symbol" panose="020B0502040204020203" pitchFamily="34" charset="0"/>
                </a:endParaRPr>
              </a:p>
              <a:p>
                <a:pPr/>
                <a14:m>
                  <m:oMathPara xmlns:m="http://schemas.openxmlformats.org/officeDocument/2006/math">
                    <m:oMathParaPr>
                      <m:jc m:val="centerGroup"/>
                    </m:oMathParaPr>
                    <m:oMath xmlns:m="http://schemas.openxmlformats.org/officeDocument/2006/math">
                      <m:f>
                        <m:fPr>
                          <m:ctrlPr>
                            <a:rPr lang="en-US" sz="2100" i="1" smtClean="0">
                              <a:latin typeface="Cambria Math" panose="02040503050406030204" pitchFamily="18" charset="0"/>
                              <a:ea typeface="Cambria Math" panose="02040503050406030204" pitchFamily="18" charset="0"/>
                            </a:rPr>
                          </m:ctrlPr>
                        </m:fPr>
                        <m:num>
                          <m:sSup>
                            <m:sSupPr>
                              <m:ctrlPr>
                                <a:rPr lang="en-US" sz="2100" i="1" smtClean="0">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𝑑</m:t>
                              </m:r>
                            </m:e>
                            <m:sup>
                              <m:r>
                                <a:rPr lang="en-US" sz="2100" b="0" i="1" smtClean="0">
                                  <a:latin typeface="Cambria Math" panose="02040503050406030204" pitchFamily="18" charset="0"/>
                                  <a:ea typeface="Cambria Math" panose="02040503050406030204" pitchFamily="18" charset="0"/>
                                </a:rPr>
                                <m:t>4</m:t>
                              </m:r>
                            </m:sup>
                          </m:sSup>
                          <m:r>
                            <a:rPr lang="en-US" sz="2100" b="0" i="1" smtClean="0">
                              <a:latin typeface="Cambria Math" panose="02040503050406030204" pitchFamily="18" charset="0"/>
                              <a:ea typeface="Cambria Math" panose="02040503050406030204" pitchFamily="18" charset="0"/>
                            </a:rPr>
                            <m:t>𝑌</m:t>
                          </m:r>
                        </m:num>
                        <m:den>
                          <m:r>
                            <a:rPr lang="en-US" sz="2100" i="1" smtClean="0">
                              <a:latin typeface="Cambria Math" panose="02040503050406030204" pitchFamily="18" charset="0"/>
                              <a:ea typeface="Cambria Math" panose="02040503050406030204" pitchFamily="18" charset="0"/>
                            </a:rPr>
                            <m:t>𝑑</m:t>
                          </m:r>
                          <m:sSup>
                            <m:sSupPr>
                              <m:ctrlPr>
                                <a:rPr lang="en-US" sz="2100" b="0" i="1" smtClean="0">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𝑦</m:t>
                              </m:r>
                            </m:e>
                            <m:sup>
                              <m:r>
                                <a:rPr lang="en-US" sz="2100" b="0" i="1" smtClean="0">
                                  <a:latin typeface="Cambria Math" panose="02040503050406030204" pitchFamily="18" charset="0"/>
                                  <a:ea typeface="Cambria Math" panose="02040503050406030204" pitchFamily="18" charset="0"/>
                                </a:rPr>
                                <m:t>4</m:t>
                              </m:r>
                            </m:sup>
                          </m:sSup>
                        </m:den>
                      </m:f>
                      <m:r>
                        <a:rPr lang="en-US" sz="2100" b="0" i="1" smtClean="0">
                          <a:latin typeface="Cambria Math" panose="02040503050406030204" pitchFamily="18" charset="0"/>
                          <a:ea typeface="Cambria Math" panose="02040503050406030204" pitchFamily="18" charset="0"/>
                        </a:rPr>
                        <m:t>−2</m:t>
                      </m:r>
                      <m:sSup>
                        <m:sSupPr>
                          <m:ctrlPr>
                            <a:rPr lang="en-US" sz="2100" b="0" i="1" smtClean="0">
                              <a:latin typeface="Cambria Math" panose="02040503050406030204" pitchFamily="18" charset="0"/>
                              <a:ea typeface="Cambria Math" panose="02040503050406030204" pitchFamily="18" charset="0"/>
                            </a:rPr>
                          </m:ctrlPr>
                        </m:sSupPr>
                        <m:e>
                          <m:r>
                            <a:rPr lang="en-US" sz="2100" b="0" i="1" smtClean="0">
                              <a:latin typeface="Cambria Math" panose="02040503050406030204" pitchFamily="18" charset="0"/>
                              <a:ea typeface="Cambria Math" panose="02040503050406030204" pitchFamily="18" charset="0"/>
                            </a:rPr>
                            <m:t>𝑘</m:t>
                          </m:r>
                        </m:e>
                        <m:sup>
                          <m:r>
                            <a:rPr lang="en-US" sz="2100" b="0" i="1" smtClean="0">
                              <a:latin typeface="Cambria Math" panose="02040503050406030204" pitchFamily="18" charset="0"/>
                              <a:ea typeface="Cambria Math" panose="02040503050406030204" pitchFamily="18" charset="0"/>
                            </a:rPr>
                            <m:t>2</m:t>
                          </m:r>
                        </m:sup>
                      </m:sSup>
                      <m:f>
                        <m:fPr>
                          <m:ctrlPr>
                            <a:rPr lang="en-US" sz="2100" i="1">
                              <a:latin typeface="Cambria Math" panose="02040503050406030204" pitchFamily="18" charset="0"/>
                              <a:ea typeface="Cambria Math" panose="02040503050406030204" pitchFamily="18" charset="0"/>
                            </a:rPr>
                          </m:ctrlPr>
                        </m:fPr>
                        <m:num>
                          <m:sSup>
                            <m:sSupPr>
                              <m:ctrlPr>
                                <a:rPr lang="en-US" sz="2100" i="1">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𝑑</m:t>
                              </m:r>
                            </m:e>
                            <m:sup>
                              <m:r>
                                <a:rPr lang="en-US" sz="2100" b="0" i="1" smtClean="0">
                                  <a:latin typeface="Cambria Math" panose="02040503050406030204" pitchFamily="18" charset="0"/>
                                  <a:ea typeface="Cambria Math" panose="02040503050406030204" pitchFamily="18" charset="0"/>
                                </a:rPr>
                                <m:t>2</m:t>
                              </m:r>
                            </m:sup>
                          </m:sSup>
                          <m:r>
                            <a:rPr lang="en-US" sz="2100" i="1">
                              <a:latin typeface="Cambria Math" panose="02040503050406030204" pitchFamily="18" charset="0"/>
                              <a:ea typeface="Cambria Math" panose="02040503050406030204" pitchFamily="18" charset="0"/>
                            </a:rPr>
                            <m:t>𝑌</m:t>
                          </m:r>
                        </m:num>
                        <m:den>
                          <m:r>
                            <a:rPr lang="en-US" sz="2100" i="1">
                              <a:latin typeface="Cambria Math" panose="02040503050406030204" pitchFamily="18" charset="0"/>
                              <a:ea typeface="Cambria Math" panose="02040503050406030204" pitchFamily="18" charset="0"/>
                            </a:rPr>
                            <m:t>𝑑</m:t>
                          </m:r>
                          <m:sSup>
                            <m:sSupPr>
                              <m:ctrlPr>
                                <a:rPr lang="en-US" sz="2100" i="1">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𝑦</m:t>
                              </m:r>
                            </m:e>
                            <m:sup>
                              <m:r>
                                <a:rPr lang="en-US" sz="2100" b="0" i="1" smtClean="0">
                                  <a:latin typeface="Cambria Math" panose="02040503050406030204" pitchFamily="18" charset="0"/>
                                  <a:ea typeface="Cambria Math" panose="02040503050406030204" pitchFamily="18" charset="0"/>
                                </a:rPr>
                                <m:t>2</m:t>
                              </m:r>
                            </m:sup>
                          </m:sSup>
                        </m:den>
                      </m:f>
                      <m:r>
                        <a:rPr lang="en-US" sz="2100" b="0" i="1" smtClean="0">
                          <a:latin typeface="Cambria Math" panose="02040503050406030204" pitchFamily="18" charset="0"/>
                          <a:ea typeface="Cambria Math" panose="02040503050406030204" pitchFamily="18" charset="0"/>
                        </a:rPr>
                        <m:t>+</m:t>
                      </m:r>
                      <m:sSup>
                        <m:sSupPr>
                          <m:ctrlPr>
                            <a:rPr lang="en-US" sz="2100" i="1" smtClean="0">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𝑘</m:t>
                          </m:r>
                        </m:e>
                        <m:sup>
                          <m:r>
                            <a:rPr lang="en-US" sz="2100" b="0" i="1" smtClean="0">
                              <a:latin typeface="Cambria Math" panose="02040503050406030204" pitchFamily="18" charset="0"/>
                              <a:ea typeface="Cambria Math" panose="02040503050406030204" pitchFamily="18" charset="0"/>
                            </a:rPr>
                            <m:t>4</m:t>
                          </m:r>
                        </m:sup>
                      </m:sSup>
                      <m:r>
                        <a:rPr lang="en-US" sz="2100" b="0" i="1" smtClean="0">
                          <a:latin typeface="Cambria Math" panose="02040503050406030204" pitchFamily="18" charset="0"/>
                          <a:ea typeface="Cambria Math" panose="02040503050406030204" pitchFamily="18" charset="0"/>
                        </a:rPr>
                        <m:t>𝑌</m:t>
                      </m:r>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0</m:t>
                      </m:r>
                    </m:oMath>
                  </m:oMathPara>
                </a14:m>
                <a:endParaRPr lang="en-US" sz="21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endParaRPr lang="en-US" sz="4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endParaRPr lang="en-US" sz="4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225552" y="2625854"/>
                <a:ext cx="8692896" cy="4249818"/>
              </a:xfrm>
              <a:prstGeom prst="rect">
                <a:avLst/>
              </a:prstGeom>
              <a:blipFill>
                <a:blip r:embed="rId5"/>
                <a:stretch>
                  <a:fillRect l="-583" t="-59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FEF41CB-F898-004E-80B1-D58F3A4A5D0D}"/>
              </a:ext>
            </a:extLst>
          </p:cNvPr>
          <p:cNvSpPr txBox="1"/>
          <p:nvPr/>
        </p:nvSpPr>
        <p:spPr>
          <a:xfrm>
            <a:off x="7536041" y="4995355"/>
            <a:ext cx="1420368" cy="1077218"/>
          </a:xfrm>
          <a:prstGeom prst="rect">
            <a:avLst/>
          </a:prstGeom>
          <a:noFill/>
        </p:spPr>
        <p:txBody>
          <a:bodyPr wrap="square" rtlCol="0">
            <a:spAutoFit/>
          </a:bodyPr>
          <a:lstStyle/>
          <a:p>
            <a:r>
              <a:rPr lang="en-US" sz="1600" i="1" dirty="0">
                <a:solidFill>
                  <a:srgbClr val="C00000"/>
                </a:solidFill>
                <a:latin typeface="Segoe UI Symbol" panose="020B0502040204020203" pitchFamily="34" charset="0"/>
                <a:ea typeface="Segoe UI Symbol" panose="020B0502040204020203" pitchFamily="34" charset="0"/>
              </a:rPr>
              <a:t>O(4</a:t>
            </a:r>
            <a:r>
              <a:rPr lang="en-US" sz="1600" i="1" baseline="30000" dirty="0">
                <a:solidFill>
                  <a:srgbClr val="C00000"/>
                </a:solidFill>
                <a:latin typeface="Segoe UI Symbol" panose="020B0502040204020203" pitchFamily="34" charset="0"/>
                <a:ea typeface="Segoe UI Symbol" panose="020B0502040204020203" pitchFamily="34" charset="0"/>
              </a:rPr>
              <a:t>th</a:t>
            </a:r>
            <a:r>
              <a:rPr lang="en-US" sz="1600" i="1" dirty="0">
                <a:solidFill>
                  <a:srgbClr val="C00000"/>
                </a:solidFill>
                <a:latin typeface="Segoe UI Symbol" panose="020B0502040204020203" pitchFamily="34" charset="0"/>
                <a:ea typeface="Segoe UI Symbol" panose="020B0502040204020203" pitchFamily="34" charset="0"/>
              </a:rPr>
              <a:t>) ODE with linear coefficients</a:t>
            </a:r>
          </a:p>
          <a:p>
            <a:endParaRPr lang="en-US" sz="1600" i="1" dirty="0">
              <a:solidFill>
                <a:srgbClr val="C00000"/>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164701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p:pic>
        <p:nvPicPr>
          <p:cNvPr id="3" name="Picture 2" descr="Diagram&#10;&#10;Description automatically generated">
            <a:extLst>
              <a:ext uri="{FF2B5EF4-FFF2-40B4-BE49-F238E27FC236}">
                <a16:creationId xmlns:a16="http://schemas.microsoft.com/office/drawing/2014/main" id="{0919A807-DA09-AA41-9E2D-350874CC0E58}"/>
              </a:ext>
            </a:extLst>
          </p:cNvPr>
          <p:cNvPicPr>
            <a:picLocks noChangeAspect="1"/>
          </p:cNvPicPr>
          <p:nvPr/>
        </p:nvPicPr>
        <p:blipFill>
          <a:blip r:embed="rId3"/>
          <a:stretch>
            <a:fillRect/>
          </a:stretch>
        </p:blipFill>
        <p:spPr>
          <a:xfrm>
            <a:off x="845681" y="637932"/>
            <a:ext cx="7400544" cy="2003923"/>
          </a:xfrm>
          <a:prstGeom prst="rect">
            <a:avLst/>
          </a:prstGeom>
        </p:spPr>
      </p:pic>
      <p:pic>
        <p:nvPicPr>
          <p:cNvPr id="16" name="Picture 15">
            <a:extLst>
              <a:ext uri="{FF2B5EF4-FFF2-40B4-BE49-F238E27FC236}">
                <a16:creationId xmlns:a16="http://schemas.microsoft.com/office/drawing/2014/main" id="{83300BD8-B603-1B45-BFE0-97E31DC14A0C}"/>
              </a:ext>
            </a:extLst>
          </p:cNvPr>
          <p:cNvPicPr>
            <a:picLocks noChangeAspect="1"/>
          </p:cNvPicPr>
          <p:nvPr/>
        </p:nvPicPr>
        <p:blipFill>
          <a:blip r:embed="rId4"/>
          <a:stretch>
            <a:fillRect/>
          </a:stretch>
        </p:blipFill>
        <p:spPr>
          <a:xfrm>
            <a:off x="2075803" y="1538662"/>
            <a:ext cx="4396486" cy="79839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225552" y="2625854"/>
                <a:ext cx="8692896" cy="4701865"/>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Given initial displacement is periodic in </a:t>
                </a:r>
                <a14:m>
                  <m:oMath xmlns:m="http://schemas.openxmlformats.org/officeDocument/2006/math">
                    <m:r>
                      <a:rPr lang="en-US" sz="2100" i="1">
                        <a:latin typeface="Cambria Math" panose="02040503050406030204" pitchFamily="18" charset="0"/>
                        <a:ea typeface="Segoe UI Symbol" panose="020B0502040204020203" pitchFamily="34" charset="0"/>
                      </a:rPr>
                      <m:t>𝑥</m:t>
                    </m:r>
                  </m:oMath>
                </a14:m>
                <a:r>
                  <a:rPr lang="en-US" sz="2100" dirty="0">
                    <a:latin typeface="Segoe UI Symbol" panose="020B0502040204020203" pitchFamily="34" charset="0"/>
                    <a:ea typeface="Segoe UI Symbol" panose="020B0502040204020203" pitchFamily="34" charset="0"/>
                  </a:rPr>
                  <a:t>, we anticipate that </a:t>
                </a:r>
                <a14:m>
                  <m:oMath xmlns:m="http://schemas.openxmlformats.org/officeDocument/2006/math">
                    <m:r>
                      <a:rPr lang="en-US" sz="2100" i="1">
                        <a:latin typeface="Cambria Math" panose="02040503050406030204" pitchFamily="18" charset="0"/>
                        <a:ea typeface="Cambria Math" panose="02040503050406030204" pitchFamily="18" charset="0"/>
                      </a:rPr>
                      <m:t>𝜓</m:t>
                    </m:r>
                  </m:oMath>
                </a14:m>
                <a:r>
                  <a:rPr lang="en-US" sz="2100" dirty="0">
                    <a:latin typeface="Segoe UI Symbol" panose="020B0502040204020203" pitchFamily="34" charset="0"/>
                    <a:ea typeface="Segoe UI Symbol" panose="020B0502040204020203" pitchFamily="34" charset="0"/>
                  </a:rPr>
                  <a:t> will vary in a similar way. Assume it varies as function of a </a:t>
                </a:r>
                <a14:m>
                  <m:oMath xmlns:m="http://schemas.openxmlformats.org/officeDocument/2006/math">
                    <m:func>
                      <m:funcPr>
                        <m:ctrlPr>
                          <a:rPr lang="en-US" sz="2100" i="1">
                            <a:latin typeface="Cambria Math" panose="02040503050406030204" pitchFamily="18" charset="0"/>
                            <a:ea typeface="Segoe UI Symbol" panose="020B0502040204020203" pitchFamily="34" charset="0"/>
                          </a:rPr>
                        </m:ctrlPr>
                      </m:funcPr>
                      <m:fName>
                        <m:r>
                          <m:rPr>
                            <m:sty m:val="p"/>
                          </m:rPr>
                          <a:rPr lang="en-US" sz="2100">
                            <a:latin typeface="Cambria Math" panose="02040503050406030204" pitchFamily="18" charset="0"/>
                            <a:ea typeface="Segoe UI Symbol" panose="020B0502040204020203" pitchFamily="34" charset="0"/>
                          </a:rPr>
                          <m:t>sin</m:t>
                        </m:r>
                      </m:fName>
                      <m:e>
                        <m:d>
                          <m:dPr>
                            <m:ctrlPr>
                              <a:rPr lang="en-US" sz="2100" i="1">
                                <a:latin typeface="Cambria Math" panose="02040503050406030204" pitchFamily="18" charset="0"/>
                                <a:ea typeface="Segoe UI Symbol" panose="020B0502040204020203" pitchFamily="34" charset="0"/>
                              </a:rPr>
                            </m:ctrlPr>
                          </m:dPr>
                          <m:e>
                            <m:r>
                              <a:rPr lang="en-US" sz="2100">
                                <a:latin typeface="Cambria Math" panose="02040503050406030204" pitchFamily="18" charset="0"/>
                                <a:ea typeface="Segoe UI Symbol" panose="020B0502040204020203" pitchFamily="34" charset="0"/>
                              </a:rPr>
                              <m:t>2</m:t>
                            </m:r>
                            <m:r>
                              <m:rPr>
                                <m:sty m:val="p"/>
                              </m:rPr>
                              <a:rPr lang="en-US" sz="2100">
                                <a:latin typeface="Cambria Math" panose="02040503050406030204" pitchFamily="18" charset="0"/>
                                <a:ea typeface="Cambria Math" panose="02040503050406030204" pitchFamily="18" charset="0"/>
                              </a:rPr>
                              <m:t>πx</m:t>
                            </m:r>
                            <m:r>
                              <a:rPr lang="en-US" sz="2100">
                                <a:latin typeface="Cambria Math" panose="02040503050406030204" pitchFamily="18" charset="0"/>
                                <a:ea typeface="Cambria Math" panose="02040503050406030204" pitchFamily="18" charset="0"/>
                              </a:rPr>
                              <m:t>/</m:t>
                            </m:r>
                            <m:r>
                              <m:rPr>
                                <m:sty m:val="p"/>
                              </m:rPr>
                              <a:rPr lang="en-US" sz="2100">
                                <a:latin typeface="Cambria Math" panose="02040503050406030204" pitchFamily="18" charset="0"/>
                                <a:ea typeface="Cambria Math" panose="02040503050406030204" pitchFamily="18" charset="0"/>
                              </a:rPr>
                              <m:t>λ</m:t>
                            </m:r>
                          </m:e>
                        </m:d>
                      </m:e>
                    </m:func>
                    <m:r>
                      <a:rPr lang="en-US" sz="2100">
                        <a:latin typeface="Cambria Math" panose="02040503050406030204" pitchFamily="18" charset="0"/>
                        <a:ea typeface="Cambria Math" panose="02040503050406030204" pitchFamily="18" charset="0"/>
                      </a:rPr>
                      <m:t>. </m:t>
                    </m:r>
                  </m:oMath>
                </a14:m>
                <a:endParaRPr lang="en-US" sz="21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2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Use method of separation of variables to try solution of form: </a:t>
                </a: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smtClean="0">
                        <a:latin typeface="Cambria Math" panose="02040503050406030204" pitchFamily="18" charset="0"/>
                        <a:ea typeface="Cambria Math" panose="02040503050406030204" pitchFamily="18" charset="0"/>
                      </a:rPr>
                      <m:t>𝜓</m:t>
                    </m:r>
                    <m:r>
                      <a:rPr lang="en-US" sz="2100" b="0" i="1" smtClean="0">
                        <a:latin typeface="Cambria Math" panose="02040503050406030204" pitchFamily="18" charset="0"/>
                        <a:ea typeface="Cambria Math" panose="02040503050406030204" pitchFamily="18" charset="0"/>
                      </a:rPr>
                      <m:t>=</m:t>
                    </m:r>
                    <m:func>
                      <m:funcPr>
                        <m:ctrlPr>
                          <a:rPr lang="en-US" sz="2100" b="0" i="1" smtClean="0">
                            <a:latin typeface="Cambria Math" panose="02040503050406030204" pitchFamily="18" charset="0"/>
                            <a:ea typeface="Cambria Math" panose="02040503050406030204" pitchFamily="18" charset="0"/>
                          </a:rPr>
                        </m:ctrlPr>
                      </m:funcPr>
                      <m:fName>
                        <m:r>
                          <m:rPr>
                            <m:sty m:val="p"/>
                          </m:rPr>
                          <a:rPr lang="en-US" sz="2100" b="0" i="0" smtClean="0">
                            <a:latin typeface="Cambria Math" panose="02040503050406030204" pitchFamily="18" charset="0"/>
                            <a:ea typeface="Cambria Math" panose="02040503050406030204" pitchFamily="18" charset="0"/>
                          </a:rPr>
                          <m:t>sin</m:t>
                        </m:r>
                      </m:fName>
                      <m:e>
                        <m:d>
                          <m:dPr>
                            <m:ctrlPr>
                              <a:rPr lang="en-US" sz="2100" b="0" i="1" smtClean="0">
                                <a:latin typeface="Cambria Math" panose="02040503050406030204" pitchFamily="18" charset="0"/>
                                <a:ea typeface="Cambria Math" panose="02040503050406030204" pitchFamily="18" charset="0"/>
                              </a:rPr>
                            </m:ctrlPr>
                          </m:dPr>
                          <m:e>
                            <m:f>
                              <m:fPr>
                                <m:ctrlPr>
                                  <a:rPr lang="en-US" sz="2100" b="0" i="1" smtClean="0">
                                    <a:latin typeface="Cambria Math" panose="02040503050406030204" pitchFamily="18" charset="0"/>
                                    <a:ea typeface="Cambria Math" panose="02040503050406030204" pitchFamily="18" charset="0"/>
                                  </a:rPr>
                                </m:ctrlPr>
                              </m:fPr>
                              <m:num>
                                <m:r>
                                  <a:rPr lang="en-US" sz="2100">
                                    <a:latin typeface="Cambria Math" panose="02040503050406030204" pitchFamily="18" charset="0"/>
                                    <a:ea typeface="Cambria Math" panose="02040503050406030204" pitchFamily="18" charset="0"/>
                                  </a:rPr>
                                  <m:t>2</m:t>
                                </m:r>
                                <m:r>
                                  <m:rPr>
                                    <m:sty m:val="p"/>
                                  </m:rPr>
                                  <a:rPr lang="en-US" sz="2100">
                                    <a:latin typeface="Cambria Math" panose="02040503050406030204" pitchFamily="18" charset="0"/>
                                    <a:ea typeface="Cambria Math" panose="02040503050406030204" pitchFamily="18" charset="0"/>
                                  </a:rPr>
                                  <m:t>πx</m:t>
                                </m:r>
                              </m:num>
                              <m:den>
                                <m:r>
                                  <a:rPr lang="en-US" sz="2100" b="0" i="1" smtClean="0">
                                    <a:latin typeface="Cambria Math" panose="02040503050406030204" pitchFamily="18" charset="0"/>
                                    <a:ea typeface="Cambria Math" panose="02040503050406030204" pitchFamily="18" charset="0"/>
                                  </a:rPr>
                                  <m:t>𝜆</m:t>
                                </m:r>
                              </m:den>
                            </m:f>
                          </m:e>
                        </m:d>
                      </m:e>
                    </m:func>
                    <m:r>
                      <a:rPr lang="en-US" sz="2100" b="0" i="1" smtClean="0">
                        <a:latin typeface="Cambria Math" panose="02040503050406030204" pitchFamily="18" charset="0"/>
                        <a:ea typeface="Cambria Math" panose="02040503050406030204" pitchFamily="18" charset="0"/>
                      </a:rPr>
                      <m:t>𝑌</m:t>
                    </m:r>
                    <m:d>
                      <m:dPr>
                        <m:ctrlPr>
                          <a:rPr lang="en-US" sz="2100" b="0" i="1" smtClean="0">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𝑦</m:t>
                        </m:r>
                      </m:e>
                    </m:d>
                    <m:r>
                      <a:rPr lang="en-US" sz="2100" b="0" i="1" smtClean="0">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𝑘𝑥</m:t>
                            </m:r>
                          </m:e>
                        </m:d>
                      </m:e>
                    </m:func>
                    <m:r>
                      <a:rPr lang="en-US" sz="2100" i="1">
                        <a:latin typeface="Cambria Math" panose="02040503050406030204" pitchFamily="18" charset="0"/>
                        <a:ea typeface="Cambria Math" panose="02040503050406030204" pitchFamily="18" charset="0"/>
                      </a:rPr>
                      <m:t>𝑌</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oMath>
                </a14:m>
                <a:endParaRPr lang="en-US" sz="21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pPr marL="171450" indent="-17145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  Substituting this into the biharmonic equation, </a:t>
                </a:r>
                <a14:m>
                  <m:oMath xmlns:m="http://schemas.openxmlformats.org/officeDocument/2006/math">
                    <m:sSup>
                      <m:sSupPr>
                        <m:ctrlPr>
                          <a:rPr lang="en-US" sz="2100" i="1">
                            <a:latin typeface="Cambria Math" panose="02040503050406030204" pitchFamily="18" charset="0"/>
                            <a:ea typeface="Cambria Math" panose="02040503050406030204" pitchFamily="18" charset="0"/>
                          </a:rPr>
                        </m:ctrlPr>
                      </m:sSupPr>
                      <m:e>
                        <m:r>
                          <m:rPr>
                            <m:sty m:val="p"/>
                          </m:rPr>
                          <a:rPr lang="en-US" sz="2100" i="1">
                            <a:latin typeface="Cambria Math" panose="02040503050406030204" pitchFamily="18" charset="0"/>
                            <a:ea typeface="Cambria Math" panose="02040503050406030204" pitchFamily="18" charset="0"/>
                          </a:rPr>
                          <m:t>∇</m:t>
                        </m:r>
                      </m:e>
                      <m:sup>
                        <m:r>
                          <a:rPr lang="en-US" sz="2100" i="1">
                            <a:latin typeface="Cambria Math" panose="02040503050406030204" pitchFamily="18" charset="0"/>
                            <a:ea typeface="Cambria Math" panose="02040503050406030204" pitchFamily="18" charset="0"/>
                          </a:rPr>
                          <m:t>4</m:t>
                        </m:r>
                      </m:sup>
                    </m:sSup>
                    <m:r>
                      <a:rPr lang="en-US" sz="2100" i="1">
                        <a:latin typeface="Cambria Math" panose="02040503050406030204" pitchFamily="18" charset="0"/>
                        <a:ea typeface="Cambria Math" panose="02040503050406030204" pitchFamily="18" charset="0"/>
                      </a:rPr>
                      <m:t>𝜓</m:t>
                    </m:r>
                    <m:r>
                      <a:rPr lang="en-US" sz="2100" b="0" i="1" smtClean="0">
                        <a:latin typeface="Cambria Math" panose="02040503050406030204" pitchFamily="18" charset="0"/>
                        <a:ea typeface="Cambria Math" panose="02040503050406030204" pitchFamily="18" charset="0"/>
                      </a:rPr>
                      <m:t>=0</m:t>
                    </m:r>
                  </m:oMath>
                </a14:m>
                <a:r>
                  <a:rPr lang="en-US" sz="2100" dirty="0">
                    <a:latin typeface="Segoe UI Symbol" panose="020B0502040204020203" pitchFamily="34" charset="0"/>
                    <a:ea typeface="Segoe UI Symbol" panose="020B0502040204020203" pitchFamily="34" charset="0"/>
                  </a:rPr>
                  <a:t>, gives:</a:t>
                </a:r>
              </a:p>
              <a:p>
                <a:endParaRPr lang="en-US" sz="400" dirty="0">
                  <a:latin typeface="Segoe UI Symbol" panose="020B0502040204020203" pitchFamily="34" charset="0"/>
                  <a:ea typeface="Segoe UI Symbol" panose="020B0502040204020203" pitchFamily="34" charset="0"/>
                </a:endParaRPr>
              </a:p>
              <a:p>
                <a:pPr/>
                <a14:m>
                  <m:oMathPara xmlns:m="http://schemas.openxmlformats.org/officeDocument/2006/math">
                    <m:oMathParaPr>
                      <m:jc m:val="centerGroup"/>
                    </m:oMathParaPr>
                    <m:oMath xmlns:m="http://schemas.openxmlformats.org/officeDocument/2006/math">
                      <m:f>
                        <m:fPr>
                          <m:ctrlPr>
                            <a:rPr lang="en-US" sz="2100" i="1" smtClean="0">
                              <a:latin typeface="Cambria Math" panose="02040503050406030204" pitchFamily="18" charset="0"/>
                              <a:ea typeface="Cambria Math" panose="02040503050406030204" pitchFamily="18" charset="0"/>
                            </a:rPr>
                          </m:ctrlPr>
                        </m:fPr>
                        <m:num>
                          <m:sSup>
                            <m:sSupPr>
                              <m:ctrlPr>
                                <a:rPr lang="en-US" sz="2100" i="1" smtClean="0">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𝑑</m:t>
                              </m:r>
                            </m:e>
                            <m:sup>
                              <m:r>
                                <a:rPr lang="en-US" sz="2100" b="0" i="1" smtClean="0">
                                  <a:latin typeface="Cambria Math" panose="02040503050406030204" pitchFamily="18" charset="0"/>
                                  <a:ea typeface="Cambria Math" panose="02040503050406030204" pitchFamily="18" charset="0"/>
                                </a:rPr>
                                <m:t>4</m:t>
                              </m:r>
                            </m:sup>
                          </m:sSup>
                          <m:r>
                            <a:rPr lang="en-US" sz="2100" b="0" i="1" smtClean="0">
                              <a:latin typeface="Cambria Math" panose="02040503050406030204" pitchFamily="18" charset="0"/>
                              <a:ea typeface="Cambria Math" panose="02040503050406030204" pitchFamily="18" charset="0"/>
                            </a:rPr>
                            <m:t>𝑌</m:t>
                          </m:r>
                        </m:num>
                        <m:den>
                          <m:r>
                            <a:rPr lang="en-US" sz="2100" i="1" smtClean="0">
                              <a:latin typeface="Cambria Math" panose="02040503050406030204" pitchFamily="18" charset="0"/>
                              <a:ea typeface="Cambria Math" panose="02040503050406030204" pitchFamily="18" charset="0"/>
                            </a:rPr>
                            <m:t>𝑑</m:t>
                          </m:r>
                          <m:sSup>
                            <m:sSupPr>
                              <m:ctrlPr>
                                <a:rPr lang="en-US" sz="2100" b="0" i="1" smtClean="0">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𝑦</m:t>
                              </m:r>
                            </m:e>
                            <m:sup>
                              <m:r>
                                <a:rPr lang="en-US" sz="2100" b="0" i="1" smtClean="0">
                                  <a:latin typeface="Cambria Math" panose="02040503050406030204" pitchFamily="18" charset="0"/>
                                  <a:ea typeface="Cambria Math" panose="02040503050406030204" pitchFamily="18" charset="0"/>
                                </a:rPr>
                                <m:t>4</m:t>
                              </m:r>
                            </m:sup>
                          </m:sSup>
                        </m:den>
                      </m:f>
                      <m:r>
                        <a:rPr lang="en-US" sz="2100" b="0" i="1" smtClean="0">
                          <a:latin typeface="Cambria Math" panose="02040503050406030204" pitchFamily="18" charset="0"/>
                          <a:ea typeface="Cambria Math" panose="02040503050406030204" pitchFamily="18" charset="0"/>
                        </a:rPr>
                        <m:t>−2</m:t>
                      </m:r>
                      <m:sSup>
                        <m:sSupPr>
                          <m:ctrlPr>
                            <a:rPr lang="en-US" sz="2100" b="0" i="1" smtClean="0">
                              <a:latin typeface="Cambria Math" panose="02040503050406030204" pitchFamily="18" charset="0"/>
                              <a:ea typeface="Cambria Math" panose="02040503050406030204" pitchFamily="18" charset="0"/>
                            </a:rPr>
                          </m:ctrlPr>
                        </m:sSupPr>
                        <m:e>
                          <m:r>
                            <a:rPr lang="en-US" sz="2100" b="0" i="1" smtClean="0">
                              <a:latin typeface="Cambria Math" panose="02040503050406030204" pitchFamily="18" charset="0"/>
                              <a:ea typeface="Cambria Math" panose="02040503050406030204" pitchFamily="18" charset="0"/>
                            </a:rPr>
                            <m:t>𝑘</m:t>
                          </m:r>
                        </m:e>
                        <m:sup>
                          <m:r>
                            <a:rPr lang="en-US" sz="2100" b="0" i="1" smtClean="0">
                              <a:latin typeface="Cambria Math" panose="02040503050406030204" pitchFamily="18" charset="0"/>
                              <a:ea typeface="Cambria Math" panose="02040503050406030204" pitchFamily="18" charset="0"/>
                            </a:rPr>
                            <m:t>2</m:t>
                          </m:r>
                        </m:sup>
                      </m:sSup>
                      <m:f>
                        <m:fPr>
                          <m:ctrlPr>
                            <a:rPr lang="en-US" sz="2100" i="1">
                              <a:latin typeface="Cambria Math" panose="02040503050406030204" pitchFamily="18" charset="0"/>
                              <a:ea typeface="Cambria Math" panose="02040503050406030204" pitchFamily="18" charset="0"/>
                            </a:rPr>
                          </m:ctrlPr>
                        </m:fPr>
                        <m:num>
                          <m:sSup>
                            <m:sSupPr>
                              <m:ctrlPr>
                                <a:rPr lang="en-US" sz="2100" i="1">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𝑑</m:t>
                              </m:r>
                            </m:e>
                            <m:sup>
                              <m:r>
                                <a:rPr lang="en-US" sz="2100" b="0" i="1" smtClean="0">
                                  <a:latin typeface="Cambria Math" panose="02040503050406030204" pitchFamily="18" charset="0"/>
                                  <a:ea typeface="Cambria Math" panose="02040503050406030204" pitchFamily="18" charset="0"/>
                                </a:rPr>
                                <m:t>2</m:t>
                              </m:r>
                            </m:sup>
                          </m:sSup>
                          <m:r>
                            <a:rPr lang="en-US" sz="2100" i="1">
                              <a:latin typeface="Cambria Math" panose="02040503050406030204" pitchFamily="18" charset="0"/>
                              <a:ea typeface="Cambria Math" panose="02040503050406030204" pitchFamily="18" charset="0"/>
                            </a:rPr>
                            <m:t>𝑌</m:t>
                          </m:r>
                        </m:num>
                        <m:den>
                          <m:r>
                            <a:rPr lang="en-US" sz="2100" i="1">
                              <a:latin typeface="Cambria Math" panose="02040503050406030204" pitchFamily="18" charset="0"/>
                              <a:ea typeface="Cambria Math" panose="02040503050406030204" pitchFamily="18" charset="0"/>
                            </a:rPr>
                            <m:t>𝑑</m:t>
                          </m:r>
                          <m:sSup>
                            <m:sSupPr>
                              <m:ctrlPr>
                                <a:rPr lang="en-US" sz="2100" i="1">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𝑦</m:t>
                              </m:r>
                            </m:e>
                            <m:sup>
                              <m:r>
                                <a:rPr lang="en-US" sz="2100" b="0" i="1" smtClean="0">
                                  <a:latin typeface="Cambria Math" panose="02040503050406030204" pitchFamily="18" charset="0"/>
                                  <a:ea typeface="Cambria Math" panose="02040503050406030204" pitchFamily="18" charset="0"/>
                                </a:rPr>
                                <m:t>2</m:t>
                              </m:r>
                            </m:sup>
                          </m:sSup>
                        </m:den>
                      </m:f>
                      <m:r>
                        <a:rPr lang="en-US" sz="2100" b="0" i="1" smtClean="0">
                          <a:latin typeface="Cambria Math" panose="02040503050406030204" pitchFamily="18" charset="0"/>
                          <a:ea typeface="Cambria Math" panose="02040503050406030204" pitchFamily="18" charset="0"/>
                        </a:rPr>
                        <m:t>+</m:t>
                      </m:r>
                      <m:sSup>
                        <m:sSupPr>
                          <m:ctrlPr>
                            <a:rPr lang="en-US" sz="2100" i="1" smtClean="0">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𝑘</m:t>
                          </m:r>
                        </m:e>
                        <m:sup>
                          <m:r>
                            <a:rPr lang="en-US" sz="2100" b="0" i="1" smtClean="0">
                              <a:latin typeface="Cambria Math" panose="02040503050406030204" pitchFamily="18" charset="0"/>
                              <a:ea typeface="Cambria Math" panose="02040503050406030204" pitchFamily="18" charset="0"/>
                            </a:rPr>
                            <m:t>4</m:t>
                          </m:r>
                        </m:sup>
                      </m:sSup>
                      <m:r>
                        <a:rPr lang="en-US" sz="2100" b="0" i="1" smtClean="0">
                          <a:latin typeface="Cambria Math" panose="02040503050406030204" pitchFamily="18" charset="0"/>
                          <a:ea typeface="Cambria Math" panose="02040503050406030204" pitchFamily="18" charset="0"/>
                        </a:rPr>
                        <m:t>𝑌</m:t>
                      </m:r>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0</m:t>
                      </m:r>
                    </m:oMath>
                  </m:oMathPara>
                </a14:m>
                <a:endParaRPr lang="en-US" sz="21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endParaRPr lang="en-US" sz="4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endParaRPr lang="en-US" sz="400" dirty="0">
                  <a:latin typeface="Segoe UI Symbol" panose="020B0502040204020203" pitchFamily="34" charset="0"/>
                  <a:ea typeface="Segoe UI Symbol" panose="020B0502040204020203" pitchFamily="34" charset="0"/>
                </a:endParaRPr>
              </a:p>
              <a:p>
                <a:pPr marL="342900" indent="-3429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Has solution of form (</a:t>
                </a:r>
                <a14:m>
                  <m:oMath xmlns:m="http://schemas.openxmlformats.org/officeDocument/2006/math">
                    <m:sSup>
                      <m:sSupPr>
                        <m:ctrlPr>
                          <a:rPr lang="en-US" sz="2100" i="1" smtClean="0">
                            <a:latin typeface="Cambria Math" panose="02040503050406030204" pitchFamily="18" charset="0"/>
                            <a:ea typeface="Segoe UI Symbol" panose="020B0502040204020203" pitchFamily="34" charset="0"/>
                          </a:rPr>
                        </m:ctrlPr>
                      </m:sSupPr>
                      <m:e>
                        <m:r>
                          <a:rPr lang="en-US" sz="2100" b="0" i="1" smtClean="0">
                            <a:latin typeface="Cambria Math" panose="02040503050406030204" pitchFamily="18" charset="0"/>
                            <a:ea typeface="Segoe UI Symbol" panose="020B0502040204020203" pitchFamily="34" charset="0"/>
                          </a:rPr>
                          <m:t>𝑒</m:t>
                        </m:r>
                      </m:e>
                      <m:sup>
                        <m:r>
                          <a:rPr lang="en-US" sz="2100" b="0" i="1" smtClean="0">
                            <a:latin typeface="Cambria Math" panose="02040503050406030204" pitchFamily="18" charset="0"/>
                            <a:ea typeface="Segoe UI Symbol" panose="020B0502040204020203" pitchFamily="34" charset="0"/>
                          </a:rPr>
                          <m:t>𝑐𝑦</m:t>
                        </m:r>
                      </m:sup>
                    </m:sSup>
                  </m:oMath>
                </a14:m>
                <a:r>
                  <a:rPr lang="en-US" sz="2100" dirty="0">
                    <a:latin typeface="Segoe UI Symbol" panose="020B0502040204020203" pitchFamily="34" charset="0"/>
                    <a:ea typeface="Segoe UI Symbol" panose="020B0502040204020203" pitchFamily="34" charset="0"/>
                  </a:rPr>
                  <a:t>), specifically:</a:t>
                </a: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r>
                  <a:rPr lang="en-US" sz="2100" dirty="0">
                    <a:ea typeface="Cambria Math" panose="02040503050406030204" pitchFamily="18"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𝑌</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𝐴</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𝑘𝑦</m:t>
                        </m:r>
                      </m:sup>
                    </m:sSup>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𝐵𝑦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𝐶</m:t>
                    </m:r>
                    <m:sSup>
                      <m:sSupPr>
                        <m:ctrlPr>
                          <a:rPr lang="en-US" sz="2100" i="1" smtClean="0">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𝐷𝑦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oMath>
                </a14:m>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225552" y="2625854"/>
                <a:ext cx="8692896" cy="4701865"/>
              </a:xfrm>
              <a:prstGeom prst="rect">
                <a:avLst/>
              </a:prstGeom>
              <a:blipFill>
                <a:blip r:embed="rId5"/>
                <a:stretch>
                  <a:fillRect l="-583" t="-53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24A162F-2417-9945-BA3B-166CCFA0A2F1}"/>
              </a:ext>
            </a:extLst>
          </p:cNvPr>
          <p:cNvSpPr txBox="1"/>
          <p:nvPr/>
        </p:nvSpPr>
        <p:spPr>
          <a:xfrm>
            <a:off x="7536041" y="4995355"/>
            <a:ext cx="1420368" cy="1077218"/>
          </a:xfrm>
          <a:prstGeom prst="rect">
            <a:avLst/>
          </a:prstGeom>
          <a:noFill/>
        </p:spPr>
        <p:txBody>
          <a:bodyPr wrap="square" rtlCol="0">
            <a:spAutoFit/>
          </a:bodyPr>
          <a:lstStyle/>
          <a:p>
            <a:r>
              <a:rPr lang="en-US" sz="1600" i="1" dirty="0">
                <a:solidFill>
                  <a:srgbClr val="C00000"/>
                </a:solidFill>
                <a:latin typeface="Segoe UI Symbol" panose="020B0502040204020203" pitchFamily="34" charset="0"/>
                <a:ea typeface="Segoe UI Symbol" panose="020B0502040204020203" pitchFamily="34" charset="0"/>
              </a:rPr>
              <a:t>O(4</a:t>
            </a:r>
            <a:r>
              <a:rPr lang="en-US" sz="1600" i="1" baseline="30000" dirty="0">
                <a:solidFill>
                  <a:srgbClr val="C00000"/>
                </a:solidFill>
                <a:latin typeface="Segoe UI Symbol" panose="020B0502040204020203" pitchFamily="34" charset="0"/>
                <a:ea typeface="Segoe UI Symbol" panose="020B0502040204020203" pitchFamily="34" charset="0"/>
              </a:rPr>
              <a:t>th</a:t>
            </a:r>
            <a:r>
              <a:rPr lang="en-US" sz="1600" i="1" dirty="0">
                <a:solidFill>
                  <a:srgbClr val="C00000"/>
                </a:solidFill>
                <a:latin typeface="Segoe UI Symbol" panose="020B0502040204020203" pitchFamily="34" charset="0"/>
                <a:ea typeface="Segoe UI Symbol" panose="020B0502040204020203" pitchFamily="34" charset="0"/>
              </a:rPr>
              <a:t>) ODE with linear coefficients</a:t>
            </a:r>
          </a:p>
          <a:p>
            <a:endParaRPr lang="en-US" sz="1600" i="1" dirty="0">
              <a:solidFill>
                <a:srgbClr val="C00000"/>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19823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390144" y="662942"/>
                <a:ext cx="8692896" cy="3258969"/>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Repeating: The vertical component has the following form form:</a:t>
                </a: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r>
                  <a:rPr lang="en-US" sz="2100" dirty="0">
                    <a:ea typeface="Cambria Math" panose="02040503050406030204" pitchFamily="18"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𝑌</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𝐴</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𝑘𝑦</m:t>
                        </m:r>
                      </m:sup>
                    </m:sSup>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𝐵𝑦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𝐶</m:t>
                    </m:r>
                    <m:sSup>
                      <m:sSupPr>
                        <m:ctrlPr>
                          <a:rPr lang="en-US" sz="2100" i="1" smtClean="0">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𝐷𝑦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oMath>
                </a14:m>
                <a:endParaRPr lang="en-US" sz="21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endParaRPr lang="en-US" sz="12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And so:</a:t>
                </a: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𝜓</m:t>
                    </m:r>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𝑘𝑥</m:t>
                            </m:r>
                          </m:e>
                        </m:d>
                      </m:e>
                    </m:func>
                    <m:r>
                      <a:rPr lang="en-US" sz="2100" i="1">
                        <a:latin typeface="Cambria Math" panose="02040503050406030204" pitchFamily="18" charset="0"/>
                        <a:ea typeface="Cambria Math" panose="02040503050406030204" pitchFamily="18" charset="0"/>
                      </a:rPr>
                      <m:t>𝑌</m:t>
                    </m:r>
                    <m:d>
                      <m:dPr>
                        <m:ctrlPr>
                          <a:rPr lang="en-US" sz="2100" i="1" smtClean="0">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r>
                      <a:rPr lang="en-US" sz="2100" b="0" i="1" smtClean="0">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𝑘𝑥</m:t>
                            </m:r>
                          </m:e>
                        </m:d>
                      </m:e>
                    </m:func>
                    <m:r>
                      <a:rPr lang="en-US" sz="2100" b="0" i="0"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𝐴</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𝐵𝑦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𝐶</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𝐷𝑦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oMath>
                </a14:m>
                <a:r>
                  <a:rPr lang="en-US" sz="2100" dirty="0">
                    <a:latin typeface="Segoe UI Symbol" panose="020B0502040204020203" pitchFamily="34" charset="0"/>
                    <a:ea typeface="Segoe UI Symbol" panose="020B0502040204020203" pitchFamily="34" charset="0"/>
                  </a:rPr>
                  <a:t>]</a:t>
                </a:r>
              </a:p>
              <a:p>
                <a:endParaRPr lang="en-US" sz="1200" dirty="0">
                  <a:latin typeface="Segoe UI Symbol" panose="020B0502040204020203" pitchFamily="34" charset="0"/>
                  <a:ea typeface="Segoe UI Symbol" panose="020B0502040204020203" pitchFamily="34" charset="0"/>
                </a:endParaRPr>
              </a:p>
              <a:p>
                <a:endParaRPr lang="en-US" sz="1400" dirty="0">
                  <a:latin typeface="Segoe UI Symbol" panose="020B0502040204020203" pitchFamily="34" charset="0"/>
                  <a:ea typeface="Segoe UI Symbol" panose="020B0502040204020203" pitchFamily="34" charset="0"/>
                </a:endParaRPr>
              </a:p>
              <a:p>
                <a:endParaRPr lang="en-US" sz="2100" b="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390144" y="662942"/>
                <a:ext cx="8692896" cy="3258969"/>
              </a:xfrm>
              <a:prstGeom prst="rect">
                <a:avLst/>
              </a:prstGeom>
              <a:blipFill>
                <a:blip r:embed="rId3"/>
                <a:stretch>
                  <a:fillRect l="-875" t="-1167"/>
                </a:stretch>
              </a:blipFill>
            </p:spPr>
            <p:txBody>
              <a:bodyPr/>
              <a:lstStyle/>
              <a:p>
                <a:r>
                  <a:rPr lang="en-US">
                    <a:noFill/>
                  </a:rPr>
                  <a:t> </a:t>
                </a:r>
              </a:p>
            </p:txBody>
          </p:sp>
        </mc:Fallback>
      </mc:AlternateContent>
    </p:spTree>
    <p:extLst>
      <p:ext uri="{BB962C8B-B14F-4D97-AF65-F5344CB8AC3E}">
        <p14:creationId xmlns:p14="http://schemas.microsoft.com/office/powerpoint/2010/main" val="118961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390144" y="662942"/>
                <a:ext cx="8692896" cy="4280403"/>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Repeating: The vertical component has the following form form:</a:t>
                </a: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r>
                  <a:rPr lang="en-US" sz="2100" dirty="0">
                    <a:ea typeface="Cambria Math" panose="02040503050406030204" pitchFamily="18"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𝑌</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𝐴</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𝑘𝑦</m:t>
                        </m:r>
                      </m:sup>
                    </m:sSup>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𝐵𝑦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𝐶</m:t>
                    </m:r>
                    <m:sSup>
                      <m:sSupPr>
                        <m:ctrlPr>
                          <a:rPr lang="en-US" sz="2100" i="1" smtClean="0">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𝐷𝑦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oMath>
                </a14:m>
                <a:endParaRPr lang="en-US" sz="21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endParaRPr lang="en-US" sz="12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And so:</a:t>
                </a: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𝜓</m:t>
                    </m:r>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𝑘𝑥</m:t>
                            </m:r>
                          </m:e>
                        </m:d>
                      </m:e>
                    </m:func>
                    <m:r>
                      <a:rPr lang="en-US" sz="2100" i="1">
                        <a:latin typeface="Cambria Math" panose="02040503050406030204" pitchFamily="18" charset="0"/>
                        <a:ea typeface="Cambria Math" panose="02040503050406030204" pitchFamily="18" charset="0"/>
                      </a:rPr>
                      <m:t>𝑌</m:t>
                    </m:r>
                    <m:d>
                      <m:dPr>
                        <m:ctrlPr>
                          <a:rPr lang="en-US" sz="2100" i="1" smtClean="0">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r>
                      <a:rPr lang="en-US" sz="2100" b="0" i="1" smtClean="0">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𝑘𝑥</m:t>
                            </m:r>
                          </m:e>
                        </m:d>
                      </m:e>
                    </m:func>
                    <m:r>
                      <a:rPr lang="en-US" sz="2100" b="0" i="0"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𝐴</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𝐵𝑦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𝐶</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𝐷𝑦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oMath>
                </a14:m>
                <a:r>
                  <a:rPr lang="en-US" sz="2100" dirty="0">
                    <a:latin typeface="Segoe UI Symbol" panose="020B0502040204020203" pitchFamily="34" charset="0"/>
                    <a:ea typeface="Segoe UI Symbol" panose="020B0502040204020203" pitchFamily="34" charset="0"/>
                  </a:rPr>
                  <a:t>]</a:t>
                </a:r>
              </a:p>
              <a:p>
                <a:endParaRPr lang="en-US" sz="1200" dirty="0">
                  <a:latin typeface="Segoe UI Symbol" panose="020B0502040204020203" pitchFamily="34" charset="0"/>
                  <a:ea typeface="Segoe UI Symbol" panose="020B0502040204020203" pitchFamily="34" charset="0"/>
                </a:endParaRPr>
              </a:p>
              <a:p>
                <a:endParaRPr lang="en-US" sz="1400" dirty="0">
                  <a:latin typeface="Segoe UI Symbol" panose="020B0502040204020203" pitchFamily="34" charset="0"/>
                  <a:ea typeface="Segoe UI Symbol" panose="020B0502040204020203" pitchFamily="34" charset="0"/>
                </a:endParaRPr>
              </a:p>
              <a:p>
                <a:endParaRPr lang="en-US" sz="12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Can use BCs to figure out </a:t>
                </a:r>
                <a14:m>
                  <m:oMath xmlns:m="http://schemas.openxmlformats.org/officeDocument/2006/math">
                    <m:r>
                      <a:rPr lang="en-US" sz="2100" i="1">
                        <a:latin typeface="Cambria Math" panose="02040503050406030204" pitchFamily="18" charset="0"/>
                        <a:ea typeface="Segoe UI Symbol" panose="020B0502040204020203" pitchFamily="34" charset="0"/>
                      </a:rPr>
                      <m:t>𝐶</m:t>
                    </m:r>
                  </m:oMath>
                </a14:m>
                <a:r>
                  <a:rPr lang="en-US" sz="2100" dirty="0">
                    <a:latin typeface="Segoe UI Symbol" panose="020B0502040204020203" pitchFamily="34" charset="0"/>
                    <a:ea typeface="Segoe UI Symbol" panose="020B0502040204020203" pitchFamily="34" charset="0"/>
                  </a:rPr>
                  <a:t> =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𝐷</m:t>
                    </m:r>
                  </m:oMath>
                </a14:m>
                <a:r>
                  <a:rPr lang="en-US" sz="2100" dirty="0">
                    <a:latin typeface="Segoe UI Symbol" panose="020B0502040204020203" pitchFamily="34" charset="0"/>
                    <a:ea typeface="Segoe UI Symbol" panose="020B0502040204020203" pitchFamily="34" charset="0"/>
                  </a:rPr>
                  <a:t> = 0 (</a:t>
                </a:r>
                <a14:m>
                  <m:oMath xmlns:m="http://schemas.openxmlformats.org/officeDocument/2006/math">
                    <m:r>
                      <a:rPr lang="en-US" sz="2100" i="1">
                        <a:latin typeface="Cambria Math" panose="02040503050406030204" pitchFamily="18" charset="0"/>
                        <a:ea typeface="Cambria Math" panose="02040503050406030204" pitchFamily="18" charset="0"/>
                      </a:rPr>
                      <m:t>𝜓</m:t>
                    </m:r>
                  </m:oMath>
                </a14:m>
                <a:r>
                  <a:rPr lang="en-US" sz="2100" dirty="0">
                    <a:latin typeface="Segoe UI Symbol" panose="020B0502040204020203" pitchFamily="34" charset="0"/>
                    <a:ea typeface="Segoe UI Symbol" panose="020B0502040204020203" pitchFamily="34" charset="0"/>
                  </a:rPr>
                  <a:t> finite as </a:t>
                </a:r>
                <a14:m>
                  <m:oMath xmlns:m="http://schemas.openxmlformats.org/officeDocument/2006/math">
                    <m:r>
                      <a:rPr lang="en-US" sz="2100" i="1">
                        <a:latin typeface="Cambria Math" panose="02040503050406030204" pitchFamily="18" charset="0"/>
                        <a:ea typeface="Cambria Math" panose="02040503050406030204" pitchFamily="18" charset="0"/>
                      </a:rPr>
                      <m:t>𝑦</m:t>
                    </m:r>
                    <m:r>
                      <a:rPr lang="en-US" sz="210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m:t>
                    </m:r>
                  </m:oMath>
                </a14:m>
                <a:r>
                  <a:rPr lang="en-US" sz="2100" dirty="0">
                    <a:latin typeface="Segoe UI Symbol" panose="020B0502040204020203" pitchFamily="34" charset="0"/>
                    <a:ea typeface="Segoe UI Symbol" panose="020B0502040204020203" pitchFamily="34" charset="0"/>
                  </a:rPr>
                  <a:t>, and B = kA (no slip upper surface), and so:</a:t>
                </a: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𝜓</m:t>
                    </m:r>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a:rPr lang="en-US" sz="2100" i="1">
                            <a:latin typeface="Cambria Math" panose="02040503050406030204" pitchFamily="18" charset="0"/>
                            <a:ea typeface="Cambria Math" panose="02040503050406030204" pitchFamily="18" charset="0"/>
                          </a:rPr>
                          <m:t>𝐴</m:t>
                        </m:r>
                        <m:r>
                          <a:rPr lang="en-US" sz="2100" b="0" i="0" smtClean="0">
                            <a:latin typeface="Cambria Math" panose="02040503050406030204" pitchFamily="18" charset="0"/>
                            <a:ea typeface="Cambria Math" panose="02040503050406030204" pitchFamily="18" charset="0"/>
                          </a:rPr>
                          <m:t> </m:t>
                        </m:r>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𝑘𝑥</m:t>
                            </m:r>
                          </m:e>
                        </m:d>
                      </m:e>
                    </m:func>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d>
                      <m:dPr>
                        <m:ctrlPr>
                          <a:rPr lang="en-US" sz="2100" b="0" i="1" smtClean="0">
                            <a:latin typeface="Cambria Math" panose="02040503050406030204" pitchFamily="18" charset="0"/>
                            <a:ea typeface="Segoe UI Symbol" panose="020B0502040204020203" pitchFamily="34" charset="0"/>
                          </a:rPr>
                        </m:ctrlPr>
                      </m:dPr>
                      <m:e>
                        <m:r>
                          <a:rPr lang="en-US" sz="2100" b="0" i="1" smtClean="0">
                            <a:latin typeface="Cambria Math" panose="02040503050406030204" pitchFamily="18" charset="0"/>
                            <a:ea typeface="Segoe UI Symbol" panose="020B0502040204020203" pitchFamily="34" charset="0"/>
                          </a:rPr>
                          <m:t>1+</m:t>
                        </m:r>
                        <m:r>
                          <a:rPr lang="en-US" sz="2100" b="0" i="1" smtClean="0">
                            <a:latin typeface="Cambria Math" panose="02040503050406030204" pitchFamily="18" charset="0"/>
                            <a:ea typeface="Segoe UI Symbol" panose="020B0502040204020203" pitchFamily="34" charset="0"/>
                          </a:rPr>
                          <m:t>𝑘𝑦</m:t>
                        </m:r>
                      </m:e>
                    </m:d>
                  </m:oMath>
                </a14:m>
                <a:endParaRPr lang="en-US" sz="2100" b="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390144" y="662942"/>
                <a:ext cx="8692896" cy="4280403"/>
              </a:xfrm>
              <a:prstGeom prst="rect">
                <a:avLst/>
              </a:prstGeom>
              <a:blipFill>
                <a:blip r:embed="rId3"/>
                <a:stretch>
                  <a:fillRect l="-875" t="-888"/>
                </a:stretch>
              </a:blipFill>
            </p:spPr>
            <p:txBody>
              <a:bodyPr/>
              <a:lstStyle/>
              <a:p>
                <a:r>
                  <a:rPr lang="en-US">
                    <a:noFill/>
                  </a:rPr>
                  <a:t> </a:t>
                </a:r>
              </a:p>
            </p:txBody>
          </p:sp>
        </mc:Fallback>
      </mc:AlternateContent>
    </p:spTree>
    <p:extLst>
      <p:ext uri="{BB962C8B-B14F-4D97-AF65-F5344CB8AC3E}">
        <p14:creationId xmlns:p14="http://schemas.microsoft.com/office/powerpoint/2010/main" val="3917779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390144" y="662942"/>
                <a:ext cx="8692896" cy="5829353"/>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Repeating: The vertical component has the following form form:</a:t>
                </a: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r>
                  <a:rPr lang="en-US" sz="2100" dirty="0">
                    <a:ea typeface="Cambria Math" panose="02040503050406030204" pitchFamily="18"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𝑌</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𝐴</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𝑘𝑦</m:t>
                        </m:r>
                      </m:sup>
                    </m:sSup>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𝐵𝑦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𝐶</m:t>
                    </m:r>
                    <m:sSup>
                      <m:sSupPr>
                        <m:ctrlPr>
                          <a:rPr lang="en-US" sz="2100" i="1" smtClean="0">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𝐷𝑦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oMath>
                </a14:m>
                <a:endParaRPr lang="en-US" sz="21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endParaRPr lang="en-US" sz="12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And so:</a:t>
                </a: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𝜓</m:t>
                    </m:r>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𝑘𝑥</m:t>
                            </m:r>
                          </m:e>
                        </m:d>
                      </m:e>
                    </m:func>
                    <m:r>
                      <a:rPr lang="en-US" sz="2100" i="1">
                        <a:latin typeface="Cambria Math" panose="02040503050406030204" pitchFamily="18" charset="0"/>
                        <a:ea typeface="Cambria Math" panose="02040503050406030204" pitchFamily="18" charset="0"/>
                      </a:rPr>
                      <m:t>𝑌</m:t>
                    </m:r>
                    <m:d>
                      <m:dPr>
                        <m:ctrlPr>
                          <a:rPr lang="en-US" sz="2100" i="1" smtClean="0">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𝑦</m:t>
                        </m:r>
                      </m:e>
                    </m:d>
                    <m:r>
                      <a:rPr lang="en-US" sz="2100" b="0" i="1" smtClean="0">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𝑘𝑥</m:t>
                            </m:r>
                          </m:e>
                        </m:d>
                      </m:e>
                    </m:func>
                    <m:r>
                      <a:rPr lang="en-US" sz="2100" b="0" i="0"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𝐴</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𝐵𝑦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𝐶</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𝐷𝑦</m:t>
                    </m:r>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𝑘𝑦</m:t>
                        </m:r>
                      </m:sup>
                    </m:sSup>
                  </m:oMath>
                </a14:m>
                <a:r>
                  <a:rPr lang="en-US" sz="2100" dirty="0">
                    <a:latin typeface="Segoe UI Symbol" panose="020B0502040204020203" pitchFamily="34" charset="0"/>
                    <a:ea typeface="Segoe UI Symbol" panose="020B0502040204020203" pitchFamily="34" charset="0"/>
                  </a:rPr>
                  <a:t>]</a:t>
                </a:r>
              </a:p>
              <a:p>
                <a:endParaRPr lang="en-US" sz="1200" dirty="0">
                  <a:latin typeface="Segoe UI Symbol" panose="020B0502040204020203" pitchFamily="34" charset="0"/>
                  <a:ea typeface="Segoe UI Symbol" panose="020B0502040204020203" pitchFamily="34" charset="0"/>
                </a:endParaRPr>
              </a:p>
              <a:p>
                <a:endParaRPr lang="en-US" sz="1400" dirty="0">
                  <a:latin typeface="Segoe UI Symbol" panose="020B0502040204020203" pitchFamily="34" charset="0"/>
                  <a:ea typeface="Segoe UI Symbol" panose="020B0502040204020203" pitchFamily="34" charset="0"/>
                </a:endParaRPr>
              </a:p>
              <a:p>
                <a:endParaRPr lang="en-US" sz="12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Can use BCs to figure out </a:t>
                </a:r>
                <a14:m>
                  <m:oMath xmlns:m="http://schemas.openxmlformats.org/officeDocument/2006/math">
                    <m:r>
                      <a:rPr lang="en-US" sz="2100" i="1">
                        <a:latin typeface="Cambria Math" panose="02040503050406030204" pitchFamily="18" charset="0"/>
                        <a:ea typeface="Segoe UI Symbol" panose="020B0502040204020203" pitchFamily="34" charset="0"/>
                      </a:rPr>
                      <m:t>𝐶</m:t>
                    </m:r>
                  </m:oMath>
                </a14:m>
                <a:r>
                  <a:rPr lang="en-US" sz="2100" dirty="0">
                    <a:latin typeface="Segoe UI Symbol" panose="020B0502040204020203" pitchFamily="34" charset="0"/>
                    <a:ea typeface="Segoe UI Symbol" panose="020B0502040204020203" pitchFamily="34" charset="0"/>
                  </a:rPr>
                  <a:t> =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𝐷</m:t>
                    </m:r>
                  </m:oMath>
                </a14:m>
                <a:r>
                  <a:rPr lang="en-US" sz="2100" dirty="0">
                    <a:latin typeface="Segoe UI Symbol" panose="020B0502040204020203" pitchFamily="34" charset="0"/>
                    <a:ea typeface="Segoe UI Symbol" panose="020B0502040204020203" pitchFamily="34" charset="0"/>
                  </a:rPr>
                  <a:t> = 0 (</a:t>
                </a:r>
                <a14:m>
                  <m:oMath xmlns:m="http://schemas.openxmlformats.org/officeDocument/2006/math">
                    <m:r>
                      <a:rPr lang="en-US" sz="2100" i="1">
                        <a:latin typeface="Cambria Math" panose="02040503050406030204" pitchFamily="18" charset="0"/>
                        <a:ea typeface="Cambria Math" panose="02040503050406030204" pitchFamily="18" charset="0"/>
                      </a:rPr>
                      <m:t>𝜓</m:t>
                    </m:r>
                  </m:oMath>
                </a14:m>
                <a:r>
                  <a:rPr lang="en-US" sz="2100" dirty="0">
                    <a:latin typeface="Segoe UI Symbol" panose="020B0502040204020203" pitchFamily="34" charset="0"/>
                    <a:ea typeface="Segoe UI Symbol" panose="020B0502040204020203" pitchFamily="34" charset="0"/>
                  </a:rPr>
                  <a:t> finite as </a:t>
                </a:r>
                <a14:m>
                  <m:oMath xmlns:m="http://schemas.openxmlformats.org/officeDocument/2006/math">
                    <m:r>
                      <a:rPr lang="en-US" sz="2100" i="1">
                        <a:latin typeface="Cambria Math" panose="02040503050406030204" pitchFamily="18" charset="0"/>
                        <a:ea typeface="Cambria Math" panose="02040503050406030204" pitchFamily="18" charset="0"/>
                      </a:rPr>
                      <m:t>𝑦</m:t>
                    </m:r>
                    <m:r>
                      <a:rPr lang="en-US" sz="210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m:t>
                    </m:r>
                  </m:oMath>
                </a14:m>
                <a:r>
                  <a:rPr lang="en-US" sz="2100" dirty="0">
                    <a:latin typeface="Segoe UI Symbol" panose="020B0502040204020203" pitchFamily="34" charset="0"/>
                    <a:ea typeface="Segoe UI Symbol" panose="020B0502040204020203" pitchFamily="34" charset="0"/>
                  </a:rPr>
                  <a:t>, and B = kA (no slip upper surface), and so:</a:t>
                </a: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𝜓</m:t>
                    </m:r>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a:rPr lang="en-US" sz="2100" i="1">
                            <a:latin typeface="Cambria Math" panose="02040503050406030204" pitchFamily="18" charset="0"/>
                            <a:ea typeface="Cambria Math" panose="02040503050406030204" pitchFamily="18" charset="0"/>
                          </a:rPr>
                          <m:t>𝐴</m:t>
                        </m:r>
                        <m:r>
                          <a:rPr lang="en-US" sz="2100" b="0" i="0" smtClean="0">
                            <a:latin typeface="Cambria Math" panose="02040503050406030204" pitchFamily="18" charset="0"/>
                            <a:ea typeface="Cambria Math" panose="02040503050406030204" pitchFamily="18" charset="0"/>
                          </a:rPr>
                          <m:t> </m:t>
                        </m:r>
                        <m:r>
                          <m:rPr>
                            <m:sty m:val="p"/>
                          </m:rPr>
                          <a:rPr lang="en-US" sz="2100">
                            <a:latin typeface="Cambria Math" panose="02040503050406030204" pitchFamily="18" charset="0"/>
                            <a:ea typeface="Cambria Math" panose="02040503050406030204" pitchFamily="18" charset="0"/>
                          </a:rPr>
                          <m:t>sin</m:t>
                        </m:r>
                      </m:fName>
                      <m:e>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𝑘𝑥</m:t>
                            </m:r>
                          </m:e>
                        </m:d>
                      </m:e>
                    </m:func>
                    <m:sSup>
                      <m:sSupPr>
                        <m:ctrlPr>
                          <a:rPr lang="en-US" sz="2100" i="1">
                            <a:latin typeface="Cambria Math" panose="02040503050406030204" pitchFamily="18" charset="0"/>
                            <a:ea typeface="Segoe UI Symbol" panose="020B0502040204020203" pitchFamily="34" charset="0"/>
                          </a:rPr>
                        </m:ctrlPr>
                      </m:sSupPr>
                      <m:e>
                        <m:r>
                          <a:rPr lang="en-US" sz="2100" i="1">
                            <a:latin typeface="Cambria Math" panose="02040503050406030204" pitchFamily="18" charset="0"/>
                            <a:ea typeface="Segoe UI Symbol" panose="020B0502040204020203" pitchFamily="34" charset="0"/>
                          </a:rPr>
                          <m:t>𝑒</m:t>
                        </m:r>
                      </m:e>
                      <m:sup>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Segoe UI Symbol" panose="020B0502040204020203" pitchFamily="34" charset="0"/>
                          </a:rPr>
                          <m:t>𝑘𝑦</m:t>
                        </m:r>
                      </m:sup>
                    </m:sSup>
                    <m:d>
                      <m:dPr>
                        <m:ctrlPr>
                          <a:rPr lang="en-US" sz="2100" b="0" i="1" smtClean="0">
                            <a:latin typeface="Cambria Math" panose="02040503050406030204" pitchFamily="18" charset="0"/>
                            <a:ea typeface="Segoe UI Symbol" panose="020B0502040204020203" pitchFamily="34" charset="0"/>
                          </a:rPr>
                        </m:ctrlPr>
                      </m:dPr>
                      <m:e>
                        <m:r>
                          <a:rPr lang="en-US" sz="2100" b="0" i="1" smtClean="0">
                            <a:latin typeface="Cambria Math" panose="02040503050406030204" pitchFamily="18" charset="0"/>
                            <a:ea typeface="Segoe UI Symbol" panose="020B0502040204020203" pitchFamily="34" charset="0"/>
                          </a:rPr>
                          <m:t>1+</m:t>
                        </m:r>
                        <m:r>
                          <a:rPr lang="en-US" sz="2100" b="0" i="1" smtClean="0">
                            <a:latin typeface="Cambria Math" panose="02040503050406030204" pitchFamily="18" charset="0"/>
                            <a:ea typeface="Segoe UI Symbol" panose="020B0502040204020203" pitchFamily="34" charset="0"/>
                          </a:rPr>
                          <m:t>𝑘𝑦</m:t>
                        </m:r>
                      </m:e>
                    </m:d>
                  </m:oMath>
                </a14:m>
                <a:endParaRPr lang="en-US" sz="2100" b="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1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The final constant,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𝐴</m:t>
                    </m:r>
                  </m:oMath>
                </a14:m>
                <a:r>
                  <a:rPr lang="en-US" sz="2100" dirty="0">
                    <a:latin typeface="Segoe UI Symbol" panose="020B0502040204020203" pitchFamily="34" charset="0"/>
                    <a:ea typeface="Segoe UI Symbol" panose="020B0502040204020203" pitchFamily="34" charset="0"/>
                  </a:rPr>
                  <a:t>, determined by requiring vertical normal stress (</a:t>
                </a:r>
                <a14:m>
                  <m:oMath xmlns:m="http://schemas.openxmlformats.org/officeDocument/2006/math">
                    <m:sSub>
                      <m:sSubPr>
                        <m:ctrlPr>
                          <a:rPr lang="en-US" sz="2100" i="1" smtClean="0">
                            <a:latin typeface="Cambria Math" panose="02040503050406030204" pitchFamily="18" charset="0"/>
                            <a:ea typeface="Segoe UI Symbol" panose="020B0502040204020203" pitchFamily="34" charset="0"/>
                          </a:rPr>
                        </m:ctrlPr>
                      </m:sSubPr>
                      <m:e>
                        <m:r>
                          <a:rPr lang="en-US" sz="2100" i="1" dirty="0">
                            <a:latin typeface="Cambria Math" panose="02040503050406030204" pitchFamily="18" charset="0"/>
                            <a:ea typeface="Cambria Math" panose="02040503050406030204" pitchFamily="18" charset="0"/>
                          </a:rPr>
                          <m:t>𝜎</m:t>
                        </m:r>
                      </m:e>
                      <m:sub>
                        <m:r>
                          <a:rPr lang="en-US" sz="2100" b="0" i="1" smtClean="0">
                            <a:latin typeface="Cambria Math" panose="02040503050406030204" pitchFamily="18" charset="0"/>
                            <a:ea typeface="Segoe UI Symbol" panose="020B0502040204020203" pitchFamily="34" charset="0"/>
                          </a:rPr>
                          <m:t>𝑦𝑦</m:t>
                        </m:r>
                      </m:sub>
                    </m:sSub>
                  </m:oMath>
                </a14:m>
                <a:r>
                  <a:rPr lang="en-US" sz="2100" dirty="0">
                    <a:latin typeface="Segoe UI Symbol" panose="020B0502040204020203" pitchFamily="34" charset="0"/>
                    <a:ea typeface="Segoe UI Symbol" panose="020B0502040204020203" pitchFamily="34" charset="0"/>
                  </a:rPr>
                  <a:t>) at the upper boundary of the fluid to be equal to lithostatic pressure due to evolving topography, </a:t>
                </a:r>
                <a14:m>
                  <m:oMath xmlns:m="http://schemas.openxmlformats.org/officeDocument/2006/math">
                    <m:r>
                      <a:rPr lang="en-US" sz="2100" i="1" smtClean="0">
                        <a:latin typeface="Cambria Math" panose="02040503050406030204" pitchFamily="18" charset="0"/>
                        <a:ea typeface="Cambria Math" panose="02040503050406030204" pitchFamily="18" charset="0"/>
                      </a:rPr>
                      <m:t>𝜌</m:t>
                    </m:r>
                    <m:r>
                      <a:rPr lang="en-US" sz="2100" b="0" i="1" smtClean="0">
                        <a:latin typeface="Cambria Math" panose="02040503050406030204" pitchFamily="18" charset="0"/>
                        <a:ea typeface="Cambria Math" panose="02040503050406030204" pitchFamily="18" charset="0"/>
                      </a:rPr>
                      <m:t>𝑔𝑤</m:t>
                    </m:r>
                    <m:d>
                      <m:dPr>
                        <m:ctrlPr>
                          <a:rPr lang="en-US" sz="2100" b="0" i="1" smtClean="0">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𝑥</m:t>
                        </m:r>
                        <m: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𝑡</m:t>
                        </m:r>
                      </m:e>
                    </m:d>
                    <m:r>
                      <a:rPr lang="en-US" sz="2100" b="0" i="0" smtClean="0">
                        <a:latin typeface="Cambria Math" panose="02040503050406030204" pitchFamily="18" charset="0"/>
                        <a:ea typeface="Cambria Math" panose="02040503050406030204" pitchFamily="18" charset="0"/>
                      </a:rPr>
                      <m:t>:</m:t>
                    </m:r>
                  </m:oMath>
                </a14:m>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390144" y="662942"/>
                <a:ext cx="8692896" cy="5829353"/>
              </a:xfrm>
              <a:prstGeom prst="rect">
                <a:avLst/>
              </a:prstGeom>
              <a:blipFill>
                <a:blip r:embed="rId3"/>
                <a:stretch>
                  <a:fillRect l="-875" t="-652"/>
                </a:stretch>
              </a:blipFill>
            </p:spPr>
            <p:txBody>
              <a:bodyPr/>
              <a:lstStyle/>
              <a:p>
                <a:r>
                  <a:rPr lang="en-US">
                    <a:noFill/>
                  </a:rPr>
                  <a:t> </a:t>
                </a:r>
              </a:p>
            </p:txBody>
          </p:sp>
        </mc:Fallback>
      </mc:AlternateContent>
      <p:pic>
        <p:nvPicPr>
          <p:cNvPr id="4" name="Picture 3" descr="A picture containing text&#10;&#10;Description automatically generated">
            <a:extLst>
              <a:ext uri="{FF2B5EF4-FFF2-40B4-BE49-F238E27FC236}">
                <a16:creationId xmlns:a16="http://schemas.microsoft.com/office/drawing/2014/main" id="{AB7EAD03-8191-904B-A640-F99B32EE83C7}"/>
              </a:ext>
            </a:extLst>
          </p:cNvPr>
          <p:cNvPicPr>
            <a:picLocks noChangeAspect="1"/>
          </p:cNvPicPr>
          <p:nvPr/>
        </p:nvPicPr>
        <p:blipFill>
          <a:blip r:embed="rId4"/>
          <a:stretch>
            <a:fillRect/>
          </a:stretch>
        </p:blipFill>
        <p:spPr>
          <a:xfrm>
            <a:off x="2297139" y="5879958"/>
            <a:ext cx="4549721" cy="830578"/>
          </a:xfrm>
          <a:prstGeom prst="rect">
            <a:avLst/>
          </a:prstGeom>
        </p:spPr>
      </p:pic>
    </p:spTree>
    <p:extLst>
      <p:ext uri="{BB962C8B-B14F-4D97-AF65-F5344CB8AC3E}">
        <p14:creationId xmlns:p14="http://schemas.microsoft.com/office/powerpoint/2010/main" val="3017966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390144" y="662942"/>
                <a:ext cx="8692896" cy="3000821"/>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With all the constants solved for – including the time dependent </a:t>
                </a:r>
                <a14:m>
                  <m:oMath xmlns:m="http://schemas.openxmlformats.org/officeDocument/2006/math">
                    <m:r>
                      <a:rPr lang="en-US" sz="2100" i="1">
                        <a:latin typeface="Cambria Math" panose="02040503050406030204" pitchFamily="18" charset="0"/>
                        <a:ea typeface="Cambria Math" panose="02040503050406030204" pitchFamily="18" charset="0"/>
                      </a:rPr>
                      <m:t>𝐴</m:t>
                    </m:r>
                  </m:oMath>
                </a14:m>
                <a:r>
                  <a:rPr lang="en-US" sz="2100" dirty="0">
                    <a:latin typeface="Segoe UI Symbol" panose="020B0502040204020203" pitchFamily="34" charset="0"/>
                    <a:ea typeface="Segoe UI Symbol" panose="020B0502040204020203" pitchFamily="34" charset="0"/>
                  </a:rPr>
                  <a:t> – we now have the solution:</a:t>
                </a: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390144" y="662942"/>
                <a:ext cx="8692896" cy="3000821"/>
              </a:xfrm>
              <a:prstGeom prst="rect">
                <a:avLst/>
              </a:prstGeom>
              <a:blipFill>
                <a:blip r:embed="rId3"/>
                <a:stretch>
                  <a:fillRect l="-875" t="-1266" r="-437"/>
                </a:stretch>
              </a:blipFill>
            </p:spPr>
            <p:txBody>
              <a:bodyPr/>
              <a:lstStyle/>
              <a:p>
                <a:r>
                  <a:rPr lang="en-US">
                    <a:noFill/>
                  </a:rPr>
                  <a:t> </a:t>
                </a:r>
              </a:p>
            </p:txBody>
          </p:sp>
        </mc:Fallback>
      </mc:AlternateContent>
      <p:pic>
        <p:nvPicPr>
          <p:cNvPr id="8" name="Picture 7" descr="Text&#10;&#10;Description automatically generated with medium confidence">
            <a:extLst>
              <a:ext uri="{FF2B5EF4-FFF2-40B4-BE49-F238E27FC236}">
                <a16:creationId xmlns:a16="http://schemas.microsoft.com/office/drawing/2014/main" id="{B70EDBCE-9E8A-B74F-86EC-7CD897F5AB80}"/>
              </a:ext>
            </a:extLst>
          </p:cNvPr>
          <p:cNvPicPr>
            <a:picLocks noChangeAspect="1"/>
          </p:cNvPicPr>
          <p:nvPr/>
        </p:nvPicPr>
        <p:blipFill>
          <a:blip r:embed="rId4"/>
          <a:stretch>
            <a:fillRect/>
          </a:stretch>
        </p:blipFill>
        <p:spPr>
          <a:xfrm>
            <a:off x="331164" y="1488828"/>
            <a:ext cx="8676744" cy="1853419"/>
          </a:xfrm>
          <a:prstGeom prst="rect">
            <a:avLst/>
          </a:prstGeom>
        </p:spPr>
      </p:pic>
    </p:spTree>
    <p:extLst>
      <p:ext uri="{BB962C8B-B14F-4D97-AF65-F5344CB8AC3E}">
        <p14:creationId xmlns:p14="http://schemas.microsoft.com/office/powerpoint/2010/main" val="64280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390144" y="662942"/>
                <a:ext cx="8692896" cy="3000821"/>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With all the constants solved for – including the time dependent </a:t>
                </a:r>
                <a14:m>
                  <m:oMath xmlns:m="http://schemas.openxmlformats.org/officeDocument/2006/math">
                    <m:r>
                      <a:rPr lang="en-US" sz="2100" i="1">
                        <a:latin typeface="Cambria Math" panose="02040503050406030204" pitchFamily="18" charset="0"/>
                        <a:ea typeface="Cambria Math" panose="02040503050406030204" pitchFamily="18" charset="0"/>
                      </a:rPr>
                      <m:t>𝐴</m:t>
                    </m:r>
                  </m:oMath>
                </a14:m>
                <a:r>
                  <a:rPr lang="en-US" sz="2100" dirty="0">
                    <a:latin typeface="Segoe UI Symbol" panose="020B0502040204020203" pitchFamily="34" charset="0"/>
                    <a:ea typeface="Segoe UI Symbol" panose="020B0502040204020203" pitchFamily="34" charset="0"/>
                  </a:rPr>
                  <a:t> – we now have the solution:</a:t>
                </a: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390144" y="662942"/>
                <a:ext cx="8692896" cy="3000821"/>
              </a:xfrm>
              <a:prstGeom prst="rect">
                <a:avLst/>
              </a:prstGeom>
              <a:blipFill>
                <a:blip r:embed="rId3"/>
                <a:stretch>
                  <a:fillRect l="-875" t="-1266" r="-437"/>
                </a:stretch>
              </a:blipFill>
            </p:spPr>
            <p:txBody>
              <a:bodyPr/>
              <a:lstStyle/>
              <a:p>
                <a:r>
                  <a:rPr lang="en-US">
                    <a:noFill/>
                  </a:rPr>
                  <a:t> </a:t>
                </a:r>
              </a:p>
            </p:txBody>
          </p:sp>
        </mc:Fallback>
      </mc:AlternateContent>
      <p:pic>
        <p:nvPicPr>
          <p:cNvPr id="8" name="Picture 7" descr="Text&#10;&#10;Description automatically generated with medium confidence">
            <a:extLst>
              <a:ext uri="{FF2B5EF4-FFF2-40B4-BE49-F238E27FC236}">
                <a16:creationId xmlns:a16="http://schemas.microsoft.com/office/drawing/2014/main" id="{B70EDBCE-9E8A-B74F-86EC-7CD897F5AB80}"/>
              </a:ext>
            </a:extLst>
          </p:cNvPr>
          <p:cNvPicPr>
            <a:picLocks noChangeAspect="1"/>
          </p:cNvPicPr>
          <p:nvPr/>
        </p:nvPicPr>
        <p:blipFill>
          <a:blip r:embed="rId4"/>
          <a:stretch>
            <a:fillRect/>
          </a:stretch>
        </p:blipFill>
        <p:spPr>
          <a:xfrm>
            <a:off x="331164" y="1488828"/>
            <a:ext cx="8676744" cy="1853419"/>
          </a:xfrm>
          <a:prstGeom prst="rect">
            <a:avLst/>
          </a:prstGeom>
        </p:spPr>
      </p:pic>
      <p:pic>
        <p:nvPicPr>
          <p:cNvPr id="11" name="Picture 10" descr="Diagram&#10;&#10;Description automatically generated">
            <a:extLst>
              <a:ext uri="{FF2B5EF4-FFF2-40B4-BE49-F238E27FC236}">
                <a16:creationId xmlns:a16="http://schemas.microsoft.com/office/drawing/2014/main" id="{B4349C85-607F-3F43-88F7-16A7064FD18C}"/>
              </a:ext>
            </a:extLst>
          </p:cNvPr>
          <p:cNvPicPr>
            <a:picLocks noChangeAspect="1"/>
          </p:cNvPicPr>
          <p:nvPr/>
        </p:nvPicPr>
        <p:blipFill>
          <a:blip r:embed="rId5"/>
          <a:stretch>
            <a:fillRect/>
          </a:stretch>
        </p:blipFill>
        <p:spPr>
          <a:xfrm>
            <a:off x="2819401" y="1296276"/>
            <a:ext cx="5816020" cy="5350096"/>
          </a:xfrm>
          <a:prstGeom prst="rect">
            <a:avLst/>
          </a:prstGeom>
          <a:ln>
            <a:solidFill>
              <a:schemeClr val="tx1">
                <a:lumMod val="85000"/>
                <a:lumOff val="15000"/>
              </a:schemeClr>
            </a:solidFill>
          </a:ln>
        </p:spPr>
      </p:pic>
      <p:sp>
        <p:nvSpPr>
          <p:cNvPr id="6" name="TextBox 5">
            <a:extLst>
              <a:ext uri="{FF2B5EF4-FFF2-40B4-BE49-F238E27FC236}">
                <a16:creationId xmlns:a16="http://schemas.microsoft.com/office/drawing/2014/main" id="{6140A7E4-2171-7B41-B971-5BEFA92DA6D9}"/>
              </a:ext>
            </a:extLst>
          </p:cNvPr>
          <p:cNvSpPr txBox="1"/>
          <p:nvPr/>
        </p:nvSpPr>
        <p:spPr>
          <a:xfrm>
            <a:off x="331165" y="4795237"/>
            <a:ext cx="2456690" cy="1938992"/>
          </a:xfrm>
          <a:prstGeom prst="rect">
            <a:avLst/>
          </a:prstGeom>
          <a:noFill/>
        </p:spPr>
        <p:txBody>
          <a:bodyPr wrap="square" rtlCol="0">
            <a:spAutoFit/>
          </a:bodyPr>
          <a:lstStyle/>
          <a:p>
            <a:pPr algn="r"/>
            <a:r>
              <a:rPr lang="en-US" sz="1500" i="1" dirty="0">
                <a:latin typeface="Segoe UI Symbol" panose="020B0502040204020203" pitchFamily="34" charset="0"/>
                <a:ea typeface="Segoe UI Symbol" panose="020B0502040204020203" pitchFamily="34" charset="0"/>
              </a:rPr>
              <a:t>Stream function solution for changing surface topography (topographic increase in middle, decrease towards boundaries)</a:t>
            </a:r>
          </a:p>
          <a:p>
            <a:pPr algn="r"/>
            <a:endParaRPr lang="en-US" sz="1500" i="1" dirty="0">
              <a:latin typeface="Segoe UI Symbol" panose="020B0502040204020203" pitchFamily="34" charset="0"/>
              <a:ea typeface="Segoe UI Symbol" panose="020B0502040204020203" pitchFamily="34" charset="0"/>
            </a:endParaRPr>
          </a:p>
          <a:p>
            <a:pPr algn="r"/>
            <a:r>
              <a:rPr lang="en-US" sz="1500" i="1" dirty="0">
                <a:solidFill>
                  <a:schemeClr val="bg2">
                    <a:lumMod val="50000"/>
                  </a:schemeClr>
                </a:solidFill>
                <a:latin typeface="Segoe UI Symbol" panose="020B0502040204020203" pitchFamily="34" charset="0"/>
                <a:ea typeface="Segoe UI Symbol" panose="020B0502040204020203" pitchFamily="34" charset="0"/>
              </a:rPr>
              <a:t>Katz and England</a:t>
            </a:r>
          </a:p>
        </p:txBody>
      </p:sp>
    </p:spTree>
    <p:extLst>
      <p:ext uri="{BB962C8B-B14F-4D97-AF65-F5344CB8AC3E}">
        <p14:creationId xmlns:p14="http://schemas.microsoft.com/office/powerpoint/2010/main" val="3196267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6D0A13FD-F560-8D4A-BD42-BE329CD53FD0}"/>
              </a:ext>
            </a:extLst>
          </p:cNvPr>
          <p:cNvPicPr>
            <a:picLocks noChangeAspect="1"/>
          </p:cNvPicPr>
          <p:nvPr/>
        </p:nvPicPr>
        <p:blipFill>
          <a:blip r:embed="rId3"/>
          <a:stretch>
            <a:fillRect/>
          </a:stretch>
        </p:blipFill>
        <p:spPr>
          <a:xfrm>
            <a:off x="2124074" y="2131459"/>
            <a:ext cx="5564105" cy="3518767"/>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461EDB7-8255-2846-AF62-ABB3FA80E7F3}"/>
              </a:ext>
            </a:extLst>
          </p:cNvPr>
          <p:cNvPicPr>
            <a:picLocks noChangeAspect="1"/>
          </p:cNvPicPr>
          <p:nvPr/>
        </p:nvPicPr>
        <p:blipFill>
          <a:blip r:embed="rId4"/>
          <a:stretch>
            <a:fillRect/>
          </a:stretch>
        </p:blipFill>
        <p:spPr>
          <a:xfrm>
            <a:off x="3400257" y="2432218"/>
            <a:ext cx="3265238" cy="421670"/>
          </a:xfrm>
          <a:prstGeom prst="rect">
            <a:avLst/>
          </a:prstGeom>
        </p:spPr>
      </p:pic>
      <p:sp>
        <p:nvSpPr>
          <p:cNvPr id="9" name="TextBox 8">
            <a:extLst>
              <a:ext uri="{FF2B5EF4-FFF2-40B4-BE49-F238E27FC236}">
                <a16:creationId xmlns:a16="http://schemas.microsoft.com/office/drawing/2014/main" id="{673EA9E4-E97A-2248-AF24-73D5F887EF53}"/>
              </a:ext>
            </a:extLst>
          </p:cNvPr>
          <p:cNvSpPr txBox="1"/>
          <p:nvPr/>
        </p:nvSpPr>
        <p:spPr>
          <a:xfrm>
            <a:off x="2124074" y="2095604"/>
            <a:ext cx="6002757"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Vector form:</a:t>
            </a:r>
          </a:p>
        </p:txBody>
      </p:sp>
      <p:pic>
        <p:nvPicPr>
          <p:cNvPr id="10" name="Picture 9" descr="Text, letter&#10;&#10;Description automatically generated">
            <a:extLst>
              <a:ext uri="{FF2B5EF4-FFF2-40B4-BE49-F238E27FC236}">
                <a16:creationId xmlns:a16="http://schemas.microsoft.com/office/drawing/2014/main" id="{B965062F-0AFC-5840-B993-BE5E41BDC2C0}"/>
              </a:ext>
            </a:extLst>
          </p:cNvPr>
          <p:cNvPicPr>
            <a:picLocks noChangeAspect="1"/>
          </p:cNvPicPr>
          <p:nvPr/>
        </p:nvPicPr>
        <p:blipFill>
          <a:blip r:embed="rId5"/>
          <a:stretch>
            <a:fillRect/>
          </a:stretch>
        </p:blipFill>
        <p:spPr>
          <a:xfrm>
            <a:off x="2726978" y="3251762"/>
            <a:ext cx="4784919" cy="2270291"/>
          </a:xfrm>
          <a:prstGeom prst="rect">
            <a:avLst/>
          </a:prstGeom>
        </p:spPr>
      </p:pic>
      <p:sp>
        <p:nvSpPr>
          <p:cNvPr id="11" name="TextBox 10">
            <a:extLst>
              <a:ext uri="{FF2B5EF4-FFF2-40B4-BE49-F238E27FC236}">
                <a16:creationId xmlns:a16="http://schemas.microsoft.com/office/drawing/2014/main" id="{D7DDEC16-DC85-FE4C-AD5B-661A4FF559BF}"/>
              </a:ext>
            </a:extLst>
          </p:cNvPr>
          <p:cNvSpPr txBox="1"/>
          <p:nvPr/>
        </p:nvSpPr>
        <p:spPr>
          <a:xfrm>
            <a:off x="2124074" y="2858213"/>
            <a:ext cx="6002757"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In full (Cartesian):</a:t>
            </a:r>
          </a:p>
        </p:txBody>
      </p:sp>
      <p:sp>
        <p:nvSpPr>
          <p:cNvPr id="8" name="TextBox 7">
            <a:extLst>
              <a:ext uri="{FF2B5EF4-FFF2-40B4-BE49-F238E27FC236}">
                <a16:creationId xmlns:a16="http://schemas.microsoft.com/office/drawing/2014/main" id="{739CDA0A-EA9B-B14A-A208-01A7905ADCBF}"/>
              </a:ext>
            </a:extLst>
          </p:cNvPr>
          <p:cNvSpPr txBox="1"/>
          <p:nvPr/>
        </p:nvSpPr>
        <p:spPr>
          <a:xfrm>
            <a:off x="231441" y="2085576"/>
            <a:ext cx="1793540" cy="646331"/>
          </a:xfrm>
          <a:prstGeom prst="rect">
            <a:avLst/>
          </a:prstGeom>
          <a:noFill/>
        </p:spPr>
        <p:txBody>
          <a:bodyPr wrap="square" rtlCol="0">
            <a:spAutoFit/>
          </a:bodyPr>
          <a:lstStyle/>
          <a:p>
            <a:pPr algn="ctr"/>
            <a:r>
              <a:rPr lang="en-US" u="sng" dirty="0">
                <a:latin typeface="Segoe UI Symbol" panose="020B0502040204020203" pitchFamily="34" charset="0"/>
                <a:ea typeface="Segoe UI Symbol" panose="020B0502040204020203" pitchFamily="34" charset="0"/>
              </a:rPr>
              <a:t>Conservation </a:t>
            </a:r>
          </a:p>
          <a:p>
            <a:pPr algn="ctr"/>
            <a:r>
              <a:rPr lang="en-US" u="sng" dirty="0">
                <a:latin typeface="Segoe UI Symbol" panose="020B0502040204020203" pitchFamily="34" charset="0"/>
                <a:ea typeface="Segoe UI Symbol" panose="020B0502040204020203" pitchFamily="34" charset="0"/>
              </a:rPr>
              <a:t>of momentum</a:t>
            </a:r>
          </a:p>
        </p:txBody>
      </p:sp>
      <p:pic>
        <p:nvPicPr>
          <p:cNvPr id="12" name="Picture 11" descr="A picture containing company name&#10;&#10;Description automatically generated">
            <a:extLst>
              <a:ext uri="{FF2B5EF4-FFF2-40B4-BE49-F238E27FC236}">
                <a16:creationId xmlns:a16="http://schemas.microsoft.com/office/drawing/2014/main" id="{197ACFAC-07BE-6E4E-8F3E-AF040EDC987D}"/>
              </a:ext>
            </a:extLst>
          </p:cNvPr>
          <p:cNvPicPr>
            <a:picLocks noChangeAspect="1"/>
          </p:cNvPicPr>
          <p:nvPr/>
        </p:nvPicPr>
        <p:blipFill>
          <a:blip r:embed="rId6"/>
          <a:stretch>
            <a:fillRect/>
          </a:stretch>
        </p:blipFill>
        <p:spPr>
          <a:xfrm>
            <a:off x="3840987" y="1243866"/>
            <a:ext cx="1702658" cy="508051"/>
          </a:xfrm>
          <a:prstGeom prst="rect">
            <a:avLst/>
          </a:prstGeom>
        </p:spPr>
      </p:pic>
      <p:sp>
        <p:nvSpPr>
          <p:cNvPr id="13" name="TextBox 12">
            <a:extLst>
              <a:ext uri="{FF2B5EF4-FFF2-40B4-BE49-F238E27FC236}">
                <a16:creationId xmlns:a16="http://schemas.microsoft.com/office/drawing/2014/main" id="{0B0063EF-6D02-B148-A807-95A9881D32A8}"/>
              </a:ext>
            </a:extLst>
          </p:cNvPr>
          <p:cNvSpPr txBox="1"/>
          <p:nvPr/>
        </p:nvSpPr>
        <p:spPr>
          <a:xfrm>
            <a:off x="231441" y="1105586"/>
            <a:ext cx="1793540" cy="646331"/>
          </a:xfrm>
          <a:prstGeom prst="rect">
            <a:avLst/>
          </a:prstGeom>
          <a:noFill/>
        </p:spPr>
        <p:txBody>
          <a:bodyPr wrap="square" rtlCol="0">
            <a:spAutoFit/>
          </a:bodyPr>
          <a:lstStyle/>
          <a:p>
            <a:pPr algn="ctr"/>
            <a:r>
              <a:rPr lang="en-US" u="sng" dirty="0">
                <a:latin typeface="Segoe UI Symbol" panose="020B0502040204020203" pitchFamily="34" charset="0"/>
                <a:ea typeface="Segoe UI Symbol" panose="020B0502040204020203" pitchFamily="34" charset="0"/>
              </a:rPr>
              <a:t>Conservation</a:t>
            </a:r>
          </a:p>
          <a:p>
            <a:pPr algn="ctr"/>
            <a:r>
              <a:rPr lang="en-US" u="sng" dirty="0">
                <a:latin typeface="Segoe UI Symbol" panose="020B0502040204020203" pitchFamily="34" charset="0"/>
                <a:ea typeface="Segoe UI Symbol" panose="020B0502040204020203" pitchFamily="34" charset="0"/>
              </a:rPr>
              <a:t>of mass</a:t>
            </a:r>
          </a:p>
        </p:txBody>
      </p:sp>
      <p:sp>
        <p:nvSpPr>
          <p:cNvPr id="14" name="TextBox 13">
            <a:extLst>
              <a:ext uri="{FF2B5EF4-FFF2-40B4-BE49-F238E27FC236}">
                <a16:creationId xmlns:a16="http://schemas.microsoft.com/office/drawing/2014/main" id="{236BAA34-BDDA-1F4A-8869-2D8FCDD5CF08}"/>
              </a:ext>
            </a:extLst>
          </p:cNvPr>
          <p:cNvSpPr txBox="1"/>
          <p:nvPr/>
        </p:nvSpPr>
        <p:spPr>
          <a:xfrm>
            <a:off x="144060" y="229221"/>
            <a:ext cx="8843210" cy="477054"/>
          </a:xfrm>
          <a:prstGeom prst="rect">
            <a:avLst/>
          </a:prstGeom>
          <a:noFill/>
        </p:spPr>
        <p:txBody>
          <a:bodyPr wrap="square" rtlCol="0">
            <a:spAutoFit/>
          </a:bodyPr>
          <a:lstStyle/>
          <a:p>
            <a:r>
              <a:rPr lang="en-US" sz="2500" b="1" dirty="0">
                <a:latin typeface="Segoe UI Symbol" panose="020B0502040204020203" pitchFamily="34" charset="0"/>
                <a:ea typeface="Segoe UI Symbol" panose="020B0502040204020203" pitchFamily="34" charset="0"/>
              </a:rPr>
              <a:t>		Stokes flow for incompressible, Newtonian fluid</a:t>
            </a:r>
          </a:p>
        </p:txBody>
      </p:sp>
    </p:spTree>
    <p:extLst>
      <p:ext uri="{BB962C8B-B14F-4D97-AF65-F5344CB8AC3E}">
        <p14:creationId xmlns:p14="http://schemas.microsoft.com/office/powerpoint/2010/main" val="4068754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390144" y="662942"/>
                <a:ext cx="8692896" cy="4999446"/>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With all the constants solved for – including the time dependent </a:t>
                </a:r>
                <a14:m>
                  <m:oMath xmlns:m="http://schemas.openxmlformats.org/officeDocument/2006/math">
                    <m:r>
                      <a:rPr lang="en-US" sz="2100" i="1">
                        <a:latin typeface="Cambria Math" panose="02040503050406030204" pitchFamily="18" charset="0"/>
                        <a:ea typeface="Cambria Math" panose="02040503050406030204" pitchFamily="18" charset="0"/>
                      </a:rPr>
                      <m:t>𝐴</m:t>
                    </m:r>
                  </m:oMath>
                </a14:m>
                <a:r>
                  <a:rPr lang="en-US" sz="2100" dirty="0">
                    <a:latin typeface="Segoe UI Symbol" panose="020B0502040204020203" pitchFamily="34" charset="0"/>
                    <a:ea typeface="Segoe UI Symbol" panose="020B0502040204020203" pitchFamily="34" charset="0"/>
                  </a:rPr>
                  <a:t> – we now have the solution:</a:t>
                </a: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1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We are particularly interested in </a:t>
                </a:r>
                <a:r>
                  <a:rPr lang="en-US" sz="2100" b="1" u="sng" dirty="0">
                    <a:latin typeface="Segoe UI Symbol" panose="020B0502040204020203" pitchFamily="34" charset="0"/>
                    <a:ea typeface="Segoe UI Symbol" panose="020B0502040204020203" pitchFamily="34" charset="0"/>
                  </a:rPr>
                  <a:t>topography change </a:t>
                </a:r>
                <a:r>
                  <a:rPr lang="en-US" sz="2100" dirty="0">
                    <a:latin typeface="Segoe UI Symbol" panose="020B0502040204020203" pitchFamily="34" charset="0"/>
                    <a:ea typeface="Segoe UI Symbol" panose="020B0502040204020203" pitchFamily="34" charset="0"/>
                  </a:rPr>
                  <a:t>at the surface,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𝑤</m:t>
                    </m:r>
                  </m:oMath>
                </a14:m>
                <a:r>
                  <a:rPr lang="en-US" sz="2100" dirty="0">
                    <a:latin typeface="Segoe UI Symbol" panose="020B0502040204020203" pitchFamily="34" charset="0"/>
                    <a:ea typeface="Segoe UI Symbol" panose="020B0502040204020203" pitchFamily="34" charset="0"/>
                  </a:rPr>
                  <a:t>, which is related to velocity as follows:</a:t>
                </a:r>
              </a:p>
              <a:p>
                <a:endParaRPr lang="en-US" sz="15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f>
                      <m:fPr>
                        <m:ctrlPr>
                          <a:rPr lang="en-US" sz="2100" i="1" smtClean="0">
                            <a:latin typeface="Cambria Math" panose="02040503050406030204" pitchFamily="18" charset="0"/>
                            <a:ea typeface="Segoe UI Symbol" panose="020B0502040204020203" pitchFamily="34" charset="0"/>
                          </a:rPr>
                        </m:ctrlPr>
                      </m:fPr>
                      <m:num>
                        <m:r>
                          <a:rPr lang="en-US" sz="210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𝑤</m:t>
                        </m:r>
                      </m:num>
                      <m:den>
                        <m:r>
                          <a:rPr lang="en-US" sz="210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𝑡</m:t>
                        </m:r>
                      </m:den>
                    </m:f>
                    <m:r>
                      <a:rPr lang="en-US" sz="2100" b="0" i="1" smtClean="0">
                        <a:latin typeface="Cambria Math" panose="02040503050406030204" pitchFamily="18" charset="0"/>
                        <a:ea typeface="Segoe UI Symbol" panose="020B0502040204020203" pitchFamily="34" charset="0"/>
                      </a:rPr>
                      <m:t>=</m:t>
                    </m:r>
                    <m:sSub>
                      <m:sSubPr>
                        <m:ctrlPr>
                          <a:rPr lang="en-US" sz="2100" b="0" i="1" smtClean="0">
                            <a:latin typeface="Cambria Math" panose="02040503050406030204" pitchFamily="18" charset="0"/>
                            <a:ea typeface="Segoe UI Symbol" panose="020B0502040204020203" pitchFamily="34" charset="0"/>
                          </a:rPr>
                        </m:ctrlPr>
                      </m:sSubPr>
                      <m:e>
                        <m:r>
                          <a:rPr lang="en-US" sz="2100" b="0" i="1" smtClean="0">
                            <a:latin typeface="Cambria Math" panose="02040503050406030204" pitchFamily="18" charset="0"/>
                            <a:ea typeface="Segoe UI Symbol" panose="020B0502040204020203" pitchFamily="34" charset="0"/>
                          </a:rPr>
                          <m:t>𝑢</m:t>
                        </m:r>
                      </m:e>
                      <m:sub>
                        <m:r>
                          <a:rPr lang="en-US" sz="2100" b="0" i="1" smtClean="0">
                            <a:latin typeface="Cambria Math" panose="02040503050406030204" pitchFamily="18" charset="0"/>
                            <a:ea typeface="Segoe UI Symbol" panose="020B0502040204020203" pitchFamily="34" charset="0"/>
                          </a:rPr>
                          <m:t>𝑦</m:t>
                        </m:r>
                      </m:sub>
                    </m:sSub>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𝑦</m:t>
                    </m:r>
                    <m:r>
                      <a:rPr lang="en-US" sz="2100" b="0" i="1" smtClean="0">
                        <a:latin typeface="Cambria Math" panose="02040503050406030204" pitchFamily="18" charset="0"/>
                        <a:ea typeface="Segoe UI Symbol" panose="020B0502040204020203" pitchFamily="34" charset="0"/>
                      </a:rPr>
                      <m:t>=0)</m:t>
                    </m:r>
                  </m:oMath>
                </a14:m>
                <a:endParaRPr lang="en-US" sz="2100" dirty="0">
                  <a:latin typeface="Segoe UI Symbol" panose="020B0502040204020203" pitchFamily="34" charset="0"/>
                  <a:ea typeface="Segoe UI Symbol" panose="020B0502040204020203" pitchFamily="34" charset="0"/>
                </a:endParaRPr>
              </a:p>
              <a:p>
                <a:endParaRPr lang="en-US" sz="14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390144" y="662942"/>
                <a:ext cx="8692896" cy="4999446"/>
              </a:xfrm>
              <a:prstGeom prst="rect">
                <a:avLst/>
              </a:prstGeom>
              <a:blipFill>
                <a:blip r:embed="rId3"/>
                <a:stretch>
                  <a:fillRect l="-875" t="-761" r="-437"/>
                </a:stretch>
              </a:blipFill>
            </p:spPr>
            <p:txBody>
              <a:bodyPr/>
              <a:lstStyle/>
              <a:p>
                <a:r>
                  <a:rPr lang="en-US">
                    <a:noFill/>
                  </a:rPr>
                  <a:t> </a:t>
                </a:r>
              </a:p>
            </p:txBody>
          </p:sp>
        </mc:Fallback>
      </mc:AlternateContent>
      <p:pic>
        <p:nvPicPr>
          <p:cNvPr id="8" name="Picture 7" descr="Text&#10;&#10;Description automatically generated with medium confidence">
            <a:extLst>
              <a:ext uri="{FF2B5EF4-FFF2-40B4-BE49-F238E27FC236}">
                <a16:creationId xmlns:a16="http://schemas.microsoft.com/office/drawing/2014/main" id="{B70EDBCE-9E8A-B74F-86EC-7CD897F5AB80}"/>
              </a:ext>
            </a:extLst>
          </p:cNvPr>
          <p:cNvPicPr>
            <a:picLocks noChangeAspect="1"/>
          </p:cNvPicPr>
          <p:nvPr/>
        </p:nvPicPr>
        <p:blipFill>
          <a:blip r:embed="rId4"/>
          <a:stretch>
            <a:fillRect/>
          </a:stretch>
        </p:blipFill>
        <p:spPr>
          <a:xfrm>
            <a:off x="331164" y="1488828"/>
            <a:ext cx="8676744" cy="1853419"/>
          </a:xfrm>
          <a:prstGeom prst="rect">
            <a:avLst/>
          </a:prstGeom>
        </p:spPr>
      </p:pic>
    </p:spTree>
    <p:extLst>
      <p:ext uri="{BB962C8B-B14F-4D97-AF65-F5344CB8AC3E}">
        <p14:creationId xmlns:p14="http://schemas.microsoft.com/office/powerpoint/2010/main" val="233512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390144" y="662942"/>
                <a:ext cx="8692896" cy="6257867"/>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With all the constants solved for – including the time dependent </a:t>
                </a:r>
                <a14:m>
                  <m:oMath xmlns:m="http://schemas.openxmlformats.org/officeDocument/2006/math">
                    <m:r>
                      <a:rPr lang="en-US" sz="2100" i="1">
                        <a:latin typeface="Cambria Math" panose="02040503050406030204" pitchFamily="18" charset="0"/>
                        <a:ea typeface="Cambria Math" panose="02040503050406030204" pitchFamily="18" charset="0"/>
                      </a:rPr>
                      <m:t>𝐴</m:t>
                    </m:r>
                  </m:oMath>
                </a14:m>
                <a:r>
                  <a:rPr lang="en-US" sz="2100" dirty="0">
                    <a:latin typeface="Segoe UI Symbol" panose="020B0502040204020203" pitchFamily="34" charset="0"/>
                    <a:ea typeface="Segoe UI Symbol" panose="020B0502040204020203" pitchFamily="34" charset="0"/>
                  </a:rPr>
                  <a:t> – we now have the solution:</a:t>
                </a: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endParaRPr lang="en-US" sz="15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We are particularly interested in </a:t>
                </a:r>
                <a:r>
                  <a:rPr lang="en-US" sz="2100" b="1" u="sng" dirty="0">
                    <a:latin typeface="Segoe UI Symbol" panose="020B0502040204020203" pitchFamily="34" charset="0"/>
                    <a:ea typeface="Segoe UI Symbol" panose="020B0502040204020203" pitchFamily="34" charset="0"/>
                  </a:rPr>
                  <a:t>topography change </a:t>
                </a:r>
                <a:r>
                  <a:rPr lang="en-US" sz="2100" dirty="0">
                    <a:latin typeface="Segoe UI Symbol" panose="020B0502040204020203" pitchFamily="34" charset="0"/>
                    <a:ea typeface="Segoe UI Symbol" panose="020B0502040204020203" pitchFamily="34" charset="0"/>
                  </a:rPr>
                  <a:t>at the surface,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𝑤</m:t>
                    </m:r>
                  </m:oMath>
                </a14:m>
                <a:r>
                  <a:rPr lang="en-US" sz="2100" dirty="0">
                    <a:latin typeface="Segoe UI Symbol" panose="020B0502040204020203" pitchFamily="34" charset="0"/>
                    <a:ea typeface="Segoe UI Symbol" panose="020B0502040204020203" pitchFamily="34" charset="0"/>
                  </a:rPr>
                  <a:t>, which is related to velocity as follows:</a:t>
                </a:r>
              </a:p>
              <a:p>
                <a:endParaRPr lang="en-US" sz="1500" dirty="0">
                  <a:latin typeface="Segoe UI Symbol" panose="020B0502040204020203" pitchFamily="34" charset="0"/>
                  <a:ea typeface="Segoe UI Symbol" panose="020B0502040204020203" pitchFamily="34" charset="0"/>
                </a:endParaRP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f>
                      <m:fPr>
                        <m:ctrlPr>
                          <a:rPr lang="en-US" sz="2100" i="1" smtClean="0">
                            <a:latin typeface="Cambria Math" panose="02040503050406030204" pitchFamily="18" charset="0"/>
                            <a:ea typeface="Segoe UI Symbol" panose="020B0502040204020203" pitchFamily="34" charset="0"/>
                          </a:rPr>
                        </m:ctrlPr>
                      </m:fPr>
                      <m:num>
                        <m:r>
                          <a:rPr lang="en-US" sz="210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𝑤</m:t>
                        </m:r>
                      </m:num>
                      <m:den>
                        <m:r>
                          <a:rPr lang="en-US" sz="210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𝑡</m:t>
                        </m:r>
                      </m:den>
                    </m:f>
                    <m:r>
                      <a:rPr lang="en-US" sz="2100" b="0" i="1" smtClean="0">
                        <a:latin typeface="Cambria Math" panose="02040503050406030204" pitchFamily="18" charset="0"/>
                        <a:ea typeface="Segoe UI Symbol" panose="020B0502040204020203" pitchFamily="34" charset="0"/>
                      </a:rPr>
                      <m:t>=</m:t>
                    </m:r>
                    <m:sSub>
                      <m:sSubPr>
                        <m:ctrlPr>
                          <a:rPr lang="en-US" sz="2100" b="0" i="1" smtClean="0">
                            <a:latin typeface="Cambria Math" panose="02040503050406030204" pitchFamily="18" charset="0"/>
                            <a:ea typeface="Segoe UI Symbol" panose="020B0502040204020203" pitchFamily="34" charset="0"/>
                          </a:rPr>
                        </m:ctrlPr>
                      </m:sSubPr>
                      <m:e>
                        <m:r>
                          <a:rPr lang="en-US" sz="2100" b="0" i="1" smtClean="0">
                            <a:latin typeface="Cambria Math" panose="02040503050406030204" pitchFamily="18" charset="0"/>
                            <a:ea typeface="Segoe UI Symbol" panose="020B0502040204020203" pitchFamily="34" charset="0"/>
                          </a:rPr>
                          <m:t>𝑢</m:t>
                        </m:r>
                      </m:e>
                      <m:sub>
                        <m:r>
                          <a:rPr lang="en-US" sz="2100" b="0" i="1" smtClean="0">
                            <a:latin typeface="Cambria Math" panose="02040503050406030204" pitchFamily="18" charset="0"/>
                            <a:ea typeface="Segoe UI Symbol" panose="020B0502040204020203" pitchFamily="34" charset="0"/>
                          </a:rPr>
                          <m:t>𝑦</m:t>
                        </m:r>
                      </m:sub>
                    </m:sSub>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𝑦</m:t>
                    </m:r>
                    <m:r>
                      <a:rPr lang="en-US" sz="2100" b="0" i="1" smtClean="0">
                        <a:latin typeface="Cambria Math" panose="02040503050406030204" pitchFamily="18" charset="0"/>
                        <a:ea typeface="Segoe UI Symbol" panose="020B0502040204020203" pitchFamily="34" charset="0"/>
                      </a:rPr>
                      <m:t>=0)</m:t>
                    </m:r>
                  </m:oMath>
                </a14:m>
                <a:endParaRPr lang="en-US" sz="2100" dirty="0">
                  <a:latin typeface="Segoe UI Symbol" panose="020B0502040204020203" pitchFamily="34" charset="0"/>
                  <a:ea typeface="Segoe UI Symbol" panose="020B0502040204020203" pitchFamily="34" charset="0"/>
                </a:endParaRPr>
              </a:p>
              <a:p>
                <a:endParaRPr lang="en-US" sz="1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And:</a:t>
                </a:r>
              </a:p>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𝑤</m:t>
                    </m:r>
                    <m:d>
                      <m:dPr>
                        <m:ctrlPr>
                          <a:rPr lang="en-US" sz="2100" b="0" i="1" smtClean="0">
                            <a:latin typeface="Cambria Math" panose="02040503050406030204" pitchFamily="18" charset="0"/>
                            <a:ea typeface="Segoe UI Symbol" panose="020B0502040204020203" pitchFamily="34" charset="0"/>
                          </a:rPr>
                        </m:ctrlPr>
                      </m:dPr>
                      <m:e>
                        <m:r>
                          <a:rPr lang="en-US" sz="2100" b="0" i="1" smtClean="0">
                            <a:latin typeface="Cambria Math" panose="02040503050406030204" pitchFamily="18" charset="0"/>
                            <a:ea typeface="Segoe UI Symbol" panose="020B0502040204020203" pitchFamily="34" charset="0"/>
                          </a:rPr>
                          <m:t>𝑥</m:t>
                        </m:r>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𝑡</m:t>
                        </m:r>
                      </m:e>
                    </m:d>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𝑤</m:t>
                    </m:r>
                    <m:d>
                      <m:dPr>
                        <m:ctrlPr>
                          <a:rPr lang="en-US" sz="2100" b="0" i="1" smtClean="0">
                            <a:latin typeface="Cambria Math" panose="02040503050406030204" pitchFamily="18" charset="0"/>
                            <a:ea typeface="Segoe UI Symbol" panose="020B0502040204020203" pitchFamily="34" charset="0"/>
                          </a:rPr>
                        </m:ctrlPr>
                      </m:dPr>
                      <m:e>
                        <m:r>
                          <a:rPr lang="en-US" sz="2100" b="0" i="1" smtClean="0">
                            <a:latin typeface="Cambria Math" panose="02040503050406030204" pitchFamily="18" charset="0"/>
                            <a:ea typeface="Segoe UI Symbol" panose="020B0502040204020203" pitchFamily="34" charset="0"/>
                          </a:rPr>
                          <m:t>𝑥</m:t>
                        </m:r>
                        <m:r>
                          <a:rPr lang="en-US" sz="2100" b="0" i="1" smtClean="0">
                            <a:latin typeface="Cambria Math" panose="02040503050406030204" pitchFamily="18" charset="0"/>
                            <a:ea typeface="Segoe UI Symbol" panose="020B0502040204020203" pitchFamily="34" charset="0"/>
                          </a:rPr>
                          <m:t>,0</m:t>
                        </m:r>
                      </m:e>
                    </m:d>
                    <m:func>
                      <m:funcPr>
                        <m:ctrlPr>
                          <a:rPr lang="en-US" sz="2100" b="0" i="1" smtClean="0">
                            <a:latin typeface="Cambria Math" panose="02040503050406030204" pitchFamily="18" charset="0"/>
                            <a:ea typeface="Segoe UI Symbol" panose="020B0502040204020203" pitchFamily="34" charset="0"/>
                          </a:rPr>
                        </m:ctrlPr>
                      </m:funcPr>
                      <m:fName>
                        <m:r>
                          <m:rPr>
                            <m:sty m:val="p"/>
                          </m:rPr>
                          <a:rPr lang="en-US" sz="2100" b="0" i="0" smtClean="0">
                            <a:latin typeface="Cambria Math" panose="02040503050406030204" pitchFamily="18" charset="0"/>
                            <a:ea typeface="Segoe UI Symbol" panose="020B0502040204020203" pitchFamily="34" charset="0"/>
                          </a:rPr>
                          <m:t>exp</m:t>
                        </m:r>
                      </m:fName>
                      <m:e>
                        <m:d>
                          <m:dPr>
                            <m:ctrlPr>
                              <a:rPr lang="en-US" sz="2100" b="0" i="1" smtClean="0">
                                <a:latin typeface="Cambria Math" panose="02040503050406030204" pitchFamily="18" charset="0"/>
                                <a:ea typeface="Segoe UI Symbol" panose="020B0502040204020203" pitchFamily="34" charset="0"/>
                              </a:rPr>
                            </m:ctrlPr>
                          </m:dPr>
                          <m:e>
                            <m:f>
                              <m:fPr>
                                <m:type m:val="skw"/>
                                <m:ctrlPr>
                                  <a:rPr lang="en-US" sz="2100" b="0" i="1" smtClean="0">
                                    <a:latin typeface="Cambria Math" panose="02040503050406030204" pitchFamily="18" charset="0"/>
                                    <a:ea typeface="Segoe UI Symbol" panose="020B0502040204020203" pitchFamily="34" charset="0"/>
                                  </a:rPr>
                                </m:ctrlPr>
                              </m:fPr>
                              <m:num>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Cambria Math" panose="02040503050406030204" pitchFamily="18" charset="0"/>
                                  </a:rPr>
                                  <m:t>𝜌</m:t>
                                </m:r>
                                <m:r>
                                  <a:rPr lang="en-US" sz="2100" b="0" i="1" smtClean="0">
                                    <a:latin typeface="Cambria Math" panose="02040503050406030204" pitchFamily="18" charset="0"/>
                                    <a:ea typeface="Cambria Math" panose="02040503050406030204" pitchFamily="18" charset="0"/>
                                  </a:rPr>
                                  <m:t>𝑔</m:t>
                                </m:r>
                              </m:num>
                              <m:den>
                                <m:r>
                                  <a:rPr lang="en-US" sz="2100" b="0" i="1" smtClean="0">
                                    <a:latin typeface="Cambria Math" panose="02040503050406030204" pitchFamily="18" charset="0"/>
                                    <a:ea typeface="Segoe UI Symbol" panose="020B0502040204020203" pitchFamily="34" charset="0"/>
                                  </a:rPr>
                                  <m:t>2</m:t>
                                </m:r>
                                <m:r>
                                  <a:rPr lang="en-US" sz="2100" b="0" i="1" smtClean="0">
                                    <a:latin typeface="Cambria Math" panose="02040503050406030204" pitchFamily="18" charset="0"/>
                                    <a:ea typeface="Segoe UI Symbol" panose="020B0502040204020203" pitchFamily="34" charset="0"/>
                                  </a:rPr>
                                  <m:t>𝑘</m:t>
                                </m:r>
                                <m:r>
                                  <a:rPr lang="en-US" sz="2100" b="0" i="1" smtClean="0">
                                    <a:latin typeface="Cambria Math" panose="02040503050406030204" pitchFamily="18" charset="0"/>
                                    <a:ea typeface="Cambria Math" panose="02040503050406030204" pitchFamily="18" charset="0"/>
                                  </a:rPr>
                                  <m:t>𝜂</m:t>
                                </m:r>
                              </m:den>
                            </m:f>
                            <m:r>
                              <a:rPr lang="en-US" sz="2100" b="0" i="1" smtClean="0">
                                <a:latin typeface="Cambria Math" panose="02040503050406030204" pitchFamily="18" charset="0"/>
                                <a:ea typeface="Segoe UI Symbol" panose="020B0502040204020203" pitchFamily="34" charset="0"/>
                              </a:rPr>
                              <m:t>𝑡</m:t>
                            </m:r>
                          </m:e>
                        </m:d>
                      </m:e>
                    </m:func>
                  </m:oMath>
                </a14:m>
                <a:endParaRPr lang="en-US" sz="21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 </a:t>
                </a:r>
                <a14:m>
                  <m:oMath xmlns:m="http://schemas.openxmlformats.org/officeDocument/2006/math">
                    <m:sSub>
                      <m:sSubPr>
                        <m:ctrlPr>
                          <a:rPr lang="en-US" sz="2100" i="1" dirty="0" smtClean="0">
                            <a:latin typeface="Cambria Math" panose="02040503050406030204" pitchFamily="18" charset="0"/>
                            <a:ea typeface="Segoe UI Symbol" panose="020B0502040204020203" pitchFamily="34" charset="0"/>
                          </a:rPr>
                        </m:ctrlPr>
                      </m:sSubPr>
                      <m:e>
                        <m:r>
                          <a:rPr lang="en-US" sz="2100" b="0" i="1" dirty="0" smtClean="0">
                            <a:latin typeface="Cambria Math" panose="02040503050406030204" pitchFamily="18" charset="0"/>
                            <a:ea typeface="Segoe UI Symbol" panose="020B0502040204020203" pitchFamily="34" charset="0"/>
                          </a:rPr>
                          <m:t>𝑤</m:t>
                        </m:r>
                      </m:e>
                      <m:sub>
                        <m:r>
                          <a:rPr lang="en-US" sz="2100" b="0" i="1" dirty="0" smtClean="0">
                            <a:latin typeface="Cambria Math" panose="02040503050406030204" pitchFamily="18" charset="0"/>
                            <a:ea typeface="Segoe UI Symbol" panose="020B0502040204020203" pitchFamily="34" charset="0"/>
                          </a:rPr>
                          <m:t>0</m:t>
                        </m:r>
                      </m:sub>
                    </m:sSub>
                    <m:r>
                      <m:rPr>
                        <m:sty m:val="p"/>
                      </m:rPr>
                      <a:rPr lang="en-US" sz="2100" b="0" i="0" dirty="0" smtClean="0">
                        <a:latin typeface="Cambria Math" panose="02040503050406030204" pitchFamily="18" charset="0"/>
                        <a:ea typeface="Segoe UI Symbol" panose="020B0502040204020203" pitchFamily="34" charset="0"/>
                      </a:rPr>
                      <m:t>cos</m:t>
                    </m:r>
                    <m:r>
                      <a:rPr lang="en-US" sz="2100" b="0" i="1" dirty="0" smtClean="0">
                        <a:latin typeface="Cambria Math" panose="02040503050406030204" pitchFamily="18" charset="0"/>
                        <a:ea typeface="Segoe UI Symbol" panose="020B0502040204020203" pitchFamily="34" charset="0"/>
                      </a:rPr>
                      <m:t>⁡(</m:t>
                    </m:r>
                    <m:r>
                      <a:rPr lang="en-US" sz="2100" b="0" i="1" dirty="0" smtClean="0">
                        <a:latin typeface="Cambria Math" panose="02040503050406030204" pitchFamily="18" charset="0"/>
                        <a:ea typeface="Segoe UI Symbol" panose="020B0502040204020203" pitchFamily="34" charset="0"/>
                      </a:rPr>
                      <m:t>𝑘𝑥</m:t>
                    </m:r>
                    <m:r>
                      <a:rPr lang="en-US" sz="2100" b="0" i="1" dirty="0" smtClean="0">
                        <a:latin typeface="Cambria Math" panose="02040503050406030204" pitchFamily="18" charset="0"/>
                        <a:ea typeface="Segoe UI Symbol" panose="020B0502040204020203" pitchFamily="34" charset="0"/>
                      </a:rPr>
                      <m:t>)</m:t>
                    </m:r>
                    <m:func>
                      <m:funcPr>
                        <m:ctrlPr>
                          <a:rPr lang="en-US" sz="2100" i="1">
                            <a:latin typeface="Cambria Math" panose="02040503050406030204" pitchFamily="18" charset="0"/>
                            <a:ea typeface="Segoe UI Symbol" panose="020B0502040204020203" pitchFamily="34" charset="0"/>
                          </a:rPr>
                        </m:ctrlPr>
                      </m:funcPr>
                      <m:fName>
                        <m:r>
                          <m:rPr>
                            <m:sty m:val="p"/>
                          </m:rPr>
                          <a:rPr lang="en-US" sz="2100">
                            <a:latin typeface="Cambria Math" panose="02040503050406030204" pitchFamily="18" charset="0"/>
                            <a:ea typeface="Segoe UI Symbol" panose="020B0502040204020203" pitchFamily="34" charset="0"/>
                          </a:rPr>
                          <m:t>exp</m:t>
                        </m:r>
                      </m:fName>
                      <m:e>
                        <m:d>
                          <m:dPr>
                            <m:ctrlPr>
                              <a:rPr lang="en-US" sz="2100" i="1">
                                <a:latin typeface="Cambria Math" panose="02040503050406030204" pitchFamily="18" charset="0"/>
                                <a:ea typeface="Segoe UI Symbol" panose="020B0502040204020203" pitchFamily="34" charset="0"/>
                              </a:rPr>
                            </m:ctrlPr>
                          </m:dPr>
                          <m:e>
                            <m:f>
                              <m:fPr>
                                <m:type m:val="skw"/>
                                <m:ctrlPr>
                                  <a:rPr lang="en-US" sz="2100" i="1">
                                    <a:latin typeface="Cambria Math" panose="02040503050406030204" pitchFamily="18" charset="0"/>
                                    <a:ea typeface="Segoe UI Symbol" panose="020B0502040204020203" pitchFamily="34" charset="0"/>
                                  </a:rPr>
                                </m:ctrlPr>
                              </m:fPr>
                              <m:num>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Cambria Math" panose="02040503050406030204" pitchFamily="18" charset="0"/>
                                  </a:rPr>
                                  <m:t>𝜌</m:t>
                                </m:r>
                                <m:r>
                                  <a:rPr lang="en-US" sz="2100" i="1">
                                    <a:latin typeface="Cambria Math" panose="02040503050406030204" pitchFamily="18" charset="0"/>
                                    <a:ea typeface="Cambria Math" panose="02040503050406030204" pitchFamily="18" charset="0"/>
                                  </a:rPr>
                                  <m:t>𝑔</m:t>
                                </m:r>
                              </m:num>
                              <m:den>
                                <m:r>
                                  <a:rPr lang="en-US" sz="2100" i="1">
                                    <a:latin typeface="Cambria Math" panose="02040503050406030204" pitchFamily="18" charset="0"/>
                                    <a:ea typeface="Segoe UI Symbol" panose="020B0502040204020203" pitchFamily="34" charset="0"/>
                                  </a:rPr>
                                  <m:t>2</m:t>
                                </m:r>
                                <m:r>
                                  <a:rPr lang="en-US" sz="2100" i="1">
                                    <a:latin typeface="Cambria Math" panose="02040503050406030204" pitchFamily="18" charset="0"/>
                                    <a:ea typeface="Segoe UI Symbol" panose="020B0502040204020203" pitchFamily="34" charset="0"/>
                                  </a:rPr>
                                  <m:t>𝑘</m:t>
                                </m:r>
                                <m:r>
                                  <a:rPr lang="en-US" sz="2100" i="1">
                                    <a:latin typeface="Cambria Math" panose="02040503050406030204" pitchFamily="18" charset="0"/>
                                    <a:ea typeface="Cambria Math" panose="02040503050406030204" pitchFamily="18" charset="0"/>
                                  </a:rPr>
                                  <m:t>𝜂</m:t>
                                </m:r>
                              </m:den>
                            </m:f>
                            <m:r>
                              <a:rPr lang="en-US" sz="2100" i="1">
                                <a:latin typeface="Cambria Math" panose="02040503050406030204" pitchFamily="18" charset="0"/>
                                <a:ea typeface="Segoe UI Symbol" panose="020B0502040204020203" pitchFamily="34" charset="0"/>
                              </a:rPr>
                              <m:t>𝑡</m:t>
                            </m:r>
                          </m:e>
                        </m:d>
                      </m:e>
                    </m:func>
                  </m:oMath>
                </a14:m>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390144" y="662942"/>
                <a:ext cx="8692896" cy="6257867"/>
              </a:xfrm>
              <a:prstGeom prst="rect">
                <a:avLst/>
              </a:prstGeom>
              <a:blipFill>
                <a:blip r:embed="rId3"/>
                <a:stretch>
                  <a:fillRect l="-875" t="-609" r="-437" b="-8722"/>
                </a:stretch>
              </a:blipFill>
            </p:spPr>
            <p:txBody>
              <a:bodyPr/>
              <a:lstStyle/>
              <a:p>
                <a:r>
                  <a:rPr lang="en-US">
                    <a:noFill/>
                  </a:rPr>
                  <a:t> </a:t>
                </a:r>
              </a:p>
            </p:txBody>
          </p:sp>
        </mc:Fallback>
      </mc:AlternateContent>
      <p:pic>
        <p:nvPicPr>
          <p:cNvPr id="8" name="Picture 7" descr="Text&#10;&#10;Description automatically generated with medium confidence">
            <a:extLst>
              <a:ext uri="{FF2B5EF4-FFF2-40B4-BE49-F238E27FC236}">
                <a16:creationId xmlns:a16="http://schemas.microsoft.com/office/drawing/2014/main" id="{B70EDBCE-9E8A-B74F-86EC-7CD897F5AB80}"/>
              </a:ext>
            </a:extLst>
          </p:cNvPr>
          <p:cNvPicPr>
            <a:picLocks noChangeAspect="1"/>
          </p:cNvPicPr>
          <p:nvPr/>
        </p:nvPicPr>
        <p:blipFill>
          <a:blip r:embed="rId4"/>
          <a:stretch>
            <a:fillRect/>
          </a:stretch>
        </p:blipFill>
        <p:spPr>
          <a:xfrm>
            <a:off x="331164" y="1488828"/>
            <a:ext cx="8676744" cy="1853419"/>
          </a:xfrm>
          <a:prstGeom prst="rect">
            <a:avLst/>
          </a:prstGeom>
        </p:spPr>
      </p:pic>
      <p:sp>
        <p:nvSpPr>
          <p:cNvPr id="5" name="Rectangle 4">
            <a:extLst>
              <a:ext uri="{FF2B5EF4-FFF2-40B4-BE49-F238E27FC236}">
                <a16:creationId xmlns:a16="http://schemas.microsoft.com/office/drawing/2014/main" id="{0464D1FC-DA4F-A847-84EA-CE7D0B0011EE}"/>
              </a:ext>
            </a:extLst>
          </p:cNvPr>
          <p:cNvSpPr/>
          <p:nvPr/>
        </p:nvSpPr>
        <p:spPr>
          <a:xfrm>
            <a:off x="2401824" y="5474208"/>
            <a:ext cx="4315968" cy="1060704"/>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238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295656" y="567567"/>
                <a:ext cx="8692896" cy="2826351"/>
              </a:xfrm>
              <a:prstGeom prst="rect">
                <a:avLst/>
              </a:prstGeom>
              <a:noFill/>
            </p:spPr>
            <p:txBody>
              <a:bodyPr wrap="square" rtlCol="0">
                <a:spAutoFit/>
              </a:bodyPr>
              <a:lstStyle/>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𝑤</m:t>
                    </m:r>
                    <m:d>
                      <m:dPr>
                        <m:ctrlPr>
                          <a:rPr lang="en-US" sz="2100" b="0" i="1" smtClean="0">
                            <a:latin typeface="Cambria Math" panose="02040503050406030204" pitchFamily="18" charset="0"/>
                            <a:ea typeface="Segoe UI Symbol" panose="020B0502040204020203" pitchFamily="34" charset="0"/>
                          </a:rPr>
                        </m:ctrlPr>
                      </m:dPr>
                      <m:e>
                        <m:r>
                          <a:rPr lang="en-US" sz="2100" b="0" i="1" smtClean="0">
                            <a:latin typeface="Cambria Math" panose="02040503050406030204" pitchFamily="18" charset="0"/>
                            <a:ea typeface="Segoe UI Symbol" panose="020B0502040204020203" pitchFamily="34" charset="0"/>
                          </a:rPr>
                          <m:t>𝑥</m:t>
                        </m:r>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𝑡</m:t>
                        </m:r>
                      </m:e>
                    </m:d>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𝑤</m:t>
                    </m:r>
                    <m:d>
                      <m:dPr>
                        <m:ctrlPr>
                          <a:rPr lang="en-US" sz="2100" b="0" i="1" smtClean="0">
                            <a:latin typeface="Cambria Math" panose="02040503050406030204" pitchFamily="18" charset="0"/>
                            <a:ea typeface="Segoe UI Symbol" panose="020B0502040204020203" pitchFamily="34" charset="0"/>
                          </a:rPr>
                        </m:ctrlPr>
                      </m:dPr>
                      <m:e>
                        <m:r>
                          <a:rPr lang="en-US" sz="2100" b="0" i="1" smtClean="0">
                            <a:latin typeface="Cambria Math" panose="02040503050406030204" pitchFamily="18" charset="0"/>
                            <a:ea typeface="Segoe UI Symbol" panose="020B0502040204020203" pitchFamily="34" charset="0"/>
                          </a:rPr>
                          <m:t>𝑥</m:t>
                        </m:r>
                        <m:r>
                          <a:rPr lang="en-US" sz="2100" b="0" i="1" smtClean="0">
                            <a:latin typeface="Cambria Math" panose="02040503050406030204" pitchFamily="18" charset="0"/>
                            <a:ea typeface="Segoe UI Symbol" panose="020B0502040204020203" pitchFamily="34" charset="0"/>
                          </a:rPr>
                          <m:t>,0</m:t>
                        </m:r>
                      </m:e>
                    </m:d>
                    <m:func>
                      <m:funcPr>
                        <m:ctrlPr>
                          <a:rPr lang="en-US" sz="2100" b="0" i="1" smtClean="0">
                            <a:latin typeface="Cambria Math" panose="02040503050406030204" pitchFamily="18" charset="0"/>
                            <a:ea typeface="Segoe UI Symbol" panose="020B0502040204020203" pitchFamily="34" charset="0"/>
                          </a:rPr>
                        </m:ctrlPr>
                      </m:funcPr>
                      <m:fName>
                        <m:r>
                          <m:rPr>
                            <m:sty m:val="p"/>
                          </m:rPr>
                          <a:rPr lang="en-US" sz="2100" b="0" i="0" smtClean="0">
                            <a:latin typeface="Cambria Math" panose="02040503050406030204" pitchFamily="18" charset="0"/>
                            <a:ea typeface="Segoe UI Symbol" panose="020B0502040204020203" pitchFamily="34" charset="0"/>
                          </a:rPr>
                          <m:t>exp</m:t>
                        </m:r>
                      </m:fName>
                      <m:e>
                        <m:d>
                          <m:dPr>
                            <m:ctrlPr>
                              <a:rPr lang="en-US" sz="2100" b="0" i="1" smtClean="0">
                                <a:latin typeface="Cambria Math" panose="02040503050406030204" pitchFamily="18" charset="0"/>
                                <a:ea typeface="Segoe UI Symbol" panose="020B0502040204020203" pitchFamily="34" charset="0"/>
                              </a:rPr>
                            </m:ctrlPr>
                          </m:dPr>
                          <m:e>
                            <m:f>
                              <m:fPr>
                                <m:type m:val="skw"/>
                                <m:ctrlPr>
                                  <a:rPr lang="en-US" sz="2100" b="0" i="1" smtClean="0">
                                    <a:latin typeface="Cambria Math" panose="02040503050406030204" pitchFamily="18" charset="0"/>
                                    <a:ea typeface="Segoe UI Symbol" panose="020B0502040204020203" pitchFamily="34" charset="0"/>
                                  </a:rPr>
                                </m:ctrlPr>
                              </m:fPr>
                              <m:num>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Cambria Math" panose="02040503050406030204" pitchFamily="18" charset="0"/>
                                  </a:rPr>
                                  <m:t>𝜌</m:t>
                                </m:r>
                                <m:r>
                                  <a:rPr lang="en-US" sz="2100" b="0" i="1" smtClean="0">
                                    <a:latin typeface="Cambria Math" panose="02040503050406030204" pitchFamily="18" charset="0"/>
                                    <a:ea typeface="Cambria Math" panose="02040503050406030204" pitchFamily="18" charset="0"/>
                                  </a:rPr>
                                  <m:t>𝑔</m:t>
                                </m:r>
                              </m:num>
                              <m:den>
                                <m:r>
                                  <a:rPr lang="en-US" sz="2100" b="0" i="1" smtClean="0">
                                    <a:latin typeface="Cambria Math" panose="02040503050406030204" pitchFamily="18" charset="0"/>
                                    <a:ea typeface="Segoe UI Symbol" panose="020B0502040204020203" pitchFamily="34" charset="0"/>
                                  </a:rPr>
                                  <m:t>2</m:t>
                                </m:r>
                                <m:r>
                                  <a:rPr lang="en-US" sz="2100" b="0" i="1" smtClean="0">
                                    <a:latin typeface="Cambria Math" panose="02040503050406030204" pitchFamily="18" charset="0"/>
                                    <a:ea typeface="Segoe UI Symbol" panose="020B0502040204020203" pitchFamily="34" charset="0"/>
                                  </a:rPr>
                                  <m:t>𝑘</m:t>
                                </m:r>
                                <m:r>
                                  <a:rPr lang="en-US" sz="2100" b="0" i="1" smtClean="0">
                                    <a:latin typeface="Cambria Math" panose="02040503050406030204" pitchFamily="18" charset="0"/>
                                    <a:ea typeface="Cambria Math" panose="02040503050406030204" pitchFamily="18" charset="0"/>
                                  </a:rPr>
                                  <m:t>𝜂</m:t>
                                </m:r>
                              </m:den>
                            </m:f>
                            <m:r>
                              <a:rPr lang="en-US" sz="2100" b="0" i="1" smtClean="0">
                                <a:latin typeface="Cambria Math" panose="02040503050406030204" pitchFamily="18" charset="0"/>
                                <a:ea typeface="Segoe UI Symbol" panose="020B0502040204020203" pitchFamily="34" charset="0"/>
                              </a:rPr>
                              <m:t>𝑡</m:t>
                            </m:r>
                          </m:e>
                        </m:d>
                      </m:e>
                    </m:func>
                  </m:oMath>
                </a14:m>
                <a:endParaRPr lang="en-US" sz="21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 </a:t>
                </a:r>
                <a14:m>
                  <m:oMath xmlns:m="http://schemas.openxmlformats.org/officeDocument/2006/math">
                    <m:sSub>
                      <m:sSubPr>
                        <m:ctrlPr>
                          <a:rPr lang="en-US" sz="2100" i="1" dirty="0" smtClean="0">
                            <a:latin typeface="Cambria Math" panose="02040503050406030204" pitchFamily="18" charset="0"/>
                            <a:ea typeface="Segoe UI Symbol" panose="020B0502040204020203" pitchFamily="34" charset="0"/>
                          </a:rPr>
                        </m:ctrlPr>
                      </m:sSubPr>
                      <m:e>
                        <m:r>
                          <a:rPr lang="en-US" sz="2100" b="0" i="1" dirty="0" smtClean="0">
                            <a:latin typeface="Cambria Math" panose="02040503050406030204" pitchFamily="18" charset="0"/>
                            <a:ea typeface="Segoe UI Symbol" panose="020B0502040204020203" pitchFamily="34" charset="0"/>
                          </a:rPr>
                          <m:t>𝑤</m:t>
                        </m:r>
                      </m:e>
                      <m:sub>
                        <m:r>
                          <a:rPr lang="en-US" sz="2100" b="0" i="1" dirty="0" smtClean="0">
                            <a:latin typeface="Cambria Math" panose="02040503050406030204" pitchFamily="18" charset="0"/>
                            <a:ea typeface="Segoe UI Symbol" panose="020B0502040204020203" pitchFamily="34" charset="0"/>
                          </a:rPr>
                          <m:t>0</m:t>
                        </m:r>
                      </m:sub>
                    </m:sSub>
                    <m:r>
                      <m:rPr>
                        <m:sty m:val="p"/>
                      </m:rPr>
                      <a:rPr lang="en-US" sz="2100" b="0" i="0" dirty="0" smtClean="0">
                        <a:latin typeface="Cambria Math" panose="02040503050406030204" pitchFamily="18" charset="0"/>
                        <a:ea typeface="Segoe UI Symbol" panose="020B0502040204020203" pitchFamily="34" charset="0"/>
                      </a:rPr>
                      <m:t>cos</m:t>
                    </m:r>
                    <m:r>
                      <a:rPr lang="en-US" sz="2100" b="0" i="1" dirty="0" smtClean="0">
                        <a:latin typeface="Cambria Math" panose="02040503050406030204" pitchFamily="18" charset="0"/>
                        <a:ea typeface="Segoe UI Symbol" panose="020B0502040204020203" pitchFamily="34" charset="0"/>
                      </a:rPr>
                      <m:t>⁡(</m:t>
                    </m:r>
                    <m:r>
                      <a:rPr lang="en-US" sz="2100" b="0" i="1" dirty="0" smtClean="0">
                        <a:latin typeface="Cambria Math" panose="02040503050406030204" pitchFamily="18" charset="0"/>
                        <a:ea typeface="Segoe UI Symbol" panose="020B0502040204020203" pitchFamily="34" charset="0"/>
                      </a:rPr>
                      <m:t>𝑘𝑥</m:t>
                    </m:r>
                    <m:r>
                      <a:rPr lang="en-US" sz="2100" b="0" i="1" dirty="0" smtClean="0">
                        <a:latin typeface="Cambria Math" panose="02040503050406030204" pitchFamily="18" charset="0"/>
                        <a:ea typeface="Segoe UI Symbol" panose="020B0502040204020203" pitchFamily="34" charset="0"/>
                      </a:rPr>
                      <m:t>)</m:t>
                    </m:r>
                    <m:func>
                      <m:funcPr>
                        <m:ctrlPr>
                          <a:rPr lang="en-US" sz="2100" i="1">
                            <a:latin typeface="Cambria Math" panose="02040503050406030204" pitchFamily="18" charset="0"/>
                            <a:ea typeface="Segoe UI Symbol" panose="020B0502040204020203" pitchFamily="34" charset="0"/>
                          </a:rPr>
                        </m:ctrlPr>
                      </m:funcPr>
                      <m:fName>
                        <m:r>
                          <m:rPr>
                            <m:sty m:val="p"/>
                          </m:rPr>
                          <a:rPr lang="en-US" sz="2100">
                            <a:latin typeface="Cambria Math" panose="02040503050406030204" pitchFamily="18" charset="0"/>
                            <a:ea typeface="Segoe UI Symbol" panose="020B0502040204020203" pitchFamily="34" charset="0"/>
                          </a:rPr>
                          <m:t>exp</m:t>
                        </m:r>
                      </m:fName>
                      <m:e>
                        <m:d>
                          <m:dPr>
                            <m:ctrlPr>
                              <a:rPr lang="en-US" sz="2100" i="1">
                                <a:latin typeface="Cambria Math" panose="02040503050406030204" pitchFamily="18" charset="0"/>
                                <a:ea typeface="Segoe UI Symbol" panose="020B0502040204020203" pitchFamily="34" charset="0"/>
                              </a:rPr>
                            </m:ctrlPr>
                          </m:dPr>
                          <m:e>
                            <m:f>
                              <m:fPr>
                                <m:type m:val="skw"/>
                                <m:ctrlPr>
                                  <a:rPr lang="en-US" sz="2100" i="1">
                                    <a:latin typeface="Cambria Math" panose="02040503050406030204" pitchFamily="18" charset="0"/>
                                    <a:ea typeface="Segoe UI Symbol" panose="020B0502040204020203" pitchFamily="34" charset="0"/>
                                  </a:rPr>
                                </m:ctrlPr>
                              </m:fPr>
                              <m:num>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Cambria Math" panose="02040503050406030204" pitchFamily="18" charset="0"/>
                                  </a:rPr>
                                  <m:t>𝜌</m:t>
                                </m:r>
                                <m:r>
                                  <a:rPr lang="en-US" sz="2100" i="1">
                                    <a:latin typeface="Cambria Math" panose="02040503050406030204" pitchFamily="18" charset="0"/>
                                    <a:ea typeface="Cambria Math" panose="02040503050406030204" pitchFamily="18" charset="0"/>
                                  </a:rPr>
                                  <m:t>𝑔</m:t>
                                </m:r>
                              </m:num>
                              <m:den>
                                <m:r>
                                  <a:rPr lang="en-US" sz="2100" i="1">
                                    <a:latin typeface="Cambria Math" panose="02040503050406030204" pitchFamily="18" charset="0"/>
                                    <a:ea typeface="Segoe UI Symbol" panose="020B0502040204020203" pitchFamily="34" charset="0"/>
                                  </a:rPr>
                                  <m:t>2</m:t>
                                </m:r>
                                <m:r>
                                  <a:rPr lang="en-US" sz="2100" i="1">
                                    <a:latin typeface="Cambria Math" panose="02040503050406030204" pitchFamily="18" charset="0"/>
                                    <a:ea typeface="Segoe UI Symbol" panose="020B0502040204020203" pitchFamily="34" charset="0"/>
                                  </a:rPr>
                                  <m:t>𝑘</m:t>
                                </m:r>
                                <m:r>
                                  <a:rPr lang="en-US" sz="2100" i="1">
                                    <a:latin typeface="Cambria Math" panose="02040503050406030204" pitchFamily="18" charset="0"/>
                                    <a:ea typeface="Cambria Math" panose="02040503050406030204" pitchFamily="18" charset="0"/>
                                  </a:rPr>
                                  <m:t>𝜂</m:t>
                                </m:r>
                              </m:den>
                            </m:f>
                            <m:r>
                              <a:rPr lang="en-US" sz="2100" i="1">
                                <a:latin typeface="Cambria Math" panose="02040503050406030204" pitchFamily="18" charset="0"/>
                                <a:ea typeface="Segoe UI Symbol" panose="020B0502040204020203" pitchFamily="34" charset="0"/>
                              </a:rPr>
                              <m:t>𝑡</m:t>
                            </m:r>
                          </m:e>
                        </m:d>
                      </m:e>
                    </m:func>
                  </m:oMath>
                </a14:m>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Links a changing topography to a time-scale that is inversely dependent on mantle viscosity:</a:t>
                </a:r>
              </a:p>
              <a:p>
                <a:endParaRPr lang="en-US" sz="10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sSub>
                      <m:sSubPr>
                        <m:ctrlPr>
                          <a:rPr lang="en-US" sz="2100" i="1" smtClean="0">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𝜏</m:t>
                        </m:r>
                      </m:e>
                      <m:sub>
                        <m:r>
                          <a:rPr lang="en-US" sz="2100" b="0" i="1" smtClean="0">
                            <a:latin typeface="Cambria Math" panose="02040503050406030204" pitchFamily="18" charset="0"/>
                            <a:ea typeface="Cambria Math" panose="02040503050406030204" pitchFamily="18" charset="0"/>
                          </a:rPr>
                          <m:t>0</m:t>
                        </m:r>
                      </m:sub>
                    </m:sSub>
                    <m:r>
                      <a:rPr lang="en-US" sz="2100" b="0" i="1" smtClean="0">
                        <a:latin typeface="Cambria Math" panose="02040503050406030204" pitchFamily="18" charset="0"/>
                        <a:ea typeface="Cambria Math" panose="02040503050406030204" pitchFamily="18" charset="0"/>
                      </a:rPr>
                      <m:t>=2</m:t>
                    </m:r>
                    <m:r>
                      <a:rPr lang="en-US" sz="2100" i="1">
                        <a:latin typeface="Cambria Math" panose="02040503050406030204" pitchFamily="18" charset="0"/>
                        <a:ea typeface="Segoe UI Symbol" panose="020B0502040204020203" pitchFamily="34" charset="0"/>
                      </a:rPr>
                      <m:t>𝑘</m:t>
                    </m:r>
                    <m:r>
                      <a:rPr lang="en-US" sz="2100" i="1">
                        <a:latin typeface="Cambria Math" panose="02040503050406030204" pitchFamily="18" charset="0"/>
                        <a:ea typeface="Cambria Math" panose="02040503050406030204" pitchFamily="18" charset="0"/>
                      </a:rPr>
                      <m:t>𝜂</m:t>
                    </m:r>
                  </m:oMath>
                </a14:m>
                <a:r>
                  <a:rPr lang="en-US" sz="2100" dirty="0">
                    <a:latin typeface="Segoe UI Symbol" panose="020B0502040204020203" pitchFamily="34" charset="0"/>
                    <a:ea typeface="Segoe UI Symbol" panose="020B0502040204020203" pitchFamily="34" charset="0"/>
                  </a:rPr>
                  <a:t>/(</a:t>
                </a:r>
                <a14:m>
                  <m:oMath xmlns:m="http://schemas.openxmlformats.org/officeDocument/2006/math">
                    <m:r>
                      <a:rPr lang="en-US" sz="2100" i="1">
                        <a:latin typeface="Cambria Math" panose="02040503050406030204" pitchFamily="18" charset="0"/>
                        <a:ea typeface="Cambria Math" panose="02040503050406030204" pitchFamily="18" charset="0"/>
                      </a:rPr>
                      <m:t>𝜌</m:t>
                    </m:r>
                    <m:r>
                      <a:rPr lang="en-US" sz="2100" i="1">
                        <a:latin typeface="Cambria Math" panose="02040503050406030204" pitchFamily="18" charset="0"/>
                        <a:ea typeface="Cambria Math" panose="02040503050406030204" pitchFamily="18" charset="0"/>
                      </a:rPr>
                      <m:t>𝑔</m:t>
                    </m:r>
                    <m:r>
                      <a:rPr lang="en-US" sz="2100" b="0" i="1" smtClean="0">
                        <a:latin typeface="Cambria Math" panose="02040503050406030204" pitchFamily="18" charset="0"/>
                        <a:ea typeface="Cambria Math" panose="02040503050406030204" pitchFamily="18" charset="0"/>
                      </a:rPr>
                      <m:t>)=4</m:t>
                    </m:r>
                    <m:r>
                      <a:rPr lang="en-US" sz="2100" b="0" i="1" smtClean="0">
                        <a:latin typeface="Cambria Math" panose="02040503050406030204" pitchFamily="18" charset="0"/>
                        <a:ea typeface="Cambria Math" panose="02040503050406030204" pitchFamily="18" charset="0"/>
                      </a:rPr>
                      <m:t>𝜋𝜂</m:t>
                    </m:r>
                  </m:oMath>
                </a14:m>
                <a:r>
                  <a:rPr lang="en-US" sz="2100" dirty="0">
                    <a:latin typeface="Segoe UI Symbol" panose="020B0502040204020203" pitchFamily="34" charset="0"/>
                    <a:ea typeface="Segoe UI Symbol" panose="020B0502040204020203" pitchFamily="34" charset="0"/>
                  </a:rPr>
                  <a:t>/(</a:t>
                </a:r>
                <a14:m>
                  <m:oMath xmlns:m="http://schemas.openxmlformats.org/officeDocument/2006/math">
                    <m:r>
                      <a:rPr lang="en-US" sz="2100" i="1">
                        <a:latin typeface="Cambria Math" panose="02040503050406030204" pitchFamily="18" charset="0"/>
                        <a:ea typeface="Cambria Math" panose="02040503050406030204" pitchFamily="18" charset="0"/>
                      </a:rPr>
                      <m:t>𝜌</m:t>
                    </m:r>
                    <m:r>
                      <a:rPr lang="en-US" sz="2100" i="1">
                        <a:latin typeface="Cambria Math" panose="02040503050406030204" pitchFamily="18" charset="0"/>
                        <a:ea typeface="Cambria Math" panose="02040503050406030204" pitchFamily="18" charset="0"/>
                      </a:rPr>
                      <m:t>𝑔</m:t>
                    </m:r>
                    <m:r>
                      <a:rPr lang="en-US" sz="2100" i="1" smtClean="0">
                        <a:latin typeface="Cambria Math" panose="02040503050406030204" pitchFamily="18" charset="0"/>
                        <a:ea typeface="Cambria Math" panose="02040503050406030204" pitchFamily="18" charset="0"/>
                      </a:rPr>
                      <m:t>𝜆</m:t>
                    </m:r>
                    <m:r>
                      <a:rPr lang="en-US" sz="2100" b="0" i="1" smtClean="0">
                        <a:latin typeface="Cambria Math" panose="02040503050406030204" pitchFamily="18" charset="0"/>
                        <a:ea typeface="Cambria Math" panose="02040503050406030204" pitchFamily="18" charset="0"/>
                      </a:rPr>
                      <m:t>)</m:t>
                    </m:r>
                  </m:oMath>
                </a14:m>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295656" y="567567"/>
                <a:ext cx="8692896" cy="2826351"/>
              </a:xfrm>
              <a:prstGeom prst="rect">
                <a:avLst/>
              </a:prstGeom>
              <a:blipFill>
                <a:blip r:embed="rId3"/>
                <a:stretch>
                  <a:fillRect l="-876" t="-20536" r="-102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464D1FC-DA4F-A847-84EA-CE7D0B0011EE}"/>
              </a:ext>
            </a:extLst>
          </p:cNvPr>
          <p:cNvSpPr/>
          <p:nvPr/>
        </p:nvSpPr>
        <p:spPr>
          <a:xfrm>
            <a:off x="2231136" y="601982"/>
            <a:ext cx="4693920" cy="1060704"/>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3D09890-6F1F-EE48-BE8E-BA0B1FA159EA}"/>
              </a:ext>
            </a:extLst>
          </p:cNvPr>
          <p:cNvSpPr txBox="1"/>
          <p:nvPr/>
        </p:nvSpPr>
        <p:spPr>
          <a:xfrm>
            <a:off x="6784848" y="2420332"/>
            <a:ext cx="2063496" cy="553998"/>
          </a:xfrm>
          <a:prstGeom prst="rect">
            <a:avLst/>
          </a:prstGeom>
          <a:noFill/>
        </p:spPr>
        <p:txBody>
          <a:bodyPr wrap="square" rtlCol="0">
            <a:spAutoFit/>
          </a:bodyPr>
          <a:lstStyle/>
          <a:p>
            <a:r>
              <a:rPr lang="en-US" sz="1500" i="1" dirty="0">
                <a:latin typeface="Segoe UI Symbol" panose="020B0502040204020203" pitchFamily="34" charset="0"/>
                <a:ea typeface="Segoe UI Symbol" panose="020B0502040204020203" pitchFamily="34" charset="0"/>
              </a:rPr>
              <a:t>The time constant for postglacial rebound</a:t>
            </a:r>
          </a:p>
        </p:txBody>
      </p:sp>
    </p:spTree>
    <p:extLst>
      <p:ext uri="{BB962C8B-B14F-4D97-AF65-F5344CB8AC3E}">
        <p14:creationId xmlns:p14="http://schemas.microsoft.com/office/powerpoint/2010/main" val="2964313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D2779A-F3C7-4A40-8301-C47DD20C792D}"/>
                  </a:ext>
                </a:extLst>
              </p:cNvPr>
              <p:cNvSpPr txBox="1"/>
              <p:nvPr/>
            </p:nvSpPr>
            <p:spPr>
              <a:xfrm>
                <a:off x="295656" y="567567"/>
                <a:ext cx="8692896" cy="2826351"/>
              </a:xfrm>
              <a:prstGeom prst="rect">
                <a:avLst/>
              </a:prstGeom>
              <a:noFill/>
            </p:spPr>
            <p:txBody>
              <a:bodyPr wrap="square" rtlCol="0">
                <a:spAutoFit/>
              </a:bodyPr>
              <a:lstStyle/>
              <a:p>
                <a:endParaRPr lang="en-US" sz="4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𝑤</m:t>
                    </m:r>
                    <m:d>
                      <m:dPr>
                        <m:ctrlPr>
                          <a:rPr lang="en-US" sz="2100" b="0" i="1" smtClean="0">
                            <a:latin typeface="Cambria Math" panose="02040503050406030204" pitchFamily="18" charset="0"/>
                            <a:ea typeface="Segoe UI Symbol" panose="020B0502040204020203" pitchFamily="34" charset="0"/>
                          </a:rPr>
                        </m:ctrlPr>
                      </m:dPr>
                      <m:e>
                        <m:r>
                          <a:rPr lang="en-US" sz="2100" b="0" i="1" smtClean="0">
                            <a:latin typeface="Cambria Math" panose="02040503050406030204" pitchFamily="18" charset="0"/>
                            <a:ea typeface="Segoe UI Symbol" panose="020B0502040204020203" pitchFamily="34" charset="0"/>
                          </a:rPr>
                          <m:t>𝑥</m:t>
                        </m:r>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𝑡</m:t>
                        </m:r>
                      </m:e>
                    </m:d>
                    <m:r>
                      <a:rPr lang="en-US" sz="2100" i="1">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Segoe UI Symbol" panose="020B0502040204020203" pitchFamily="34" charset="0"/>
                      </a:rPr>
                      <m:t>𝑤</m:t>
                    </m:r>
                    <m:d>
                      <m:dPr>
                        <m:ctrlPr>
                          <a:rPr lang="en-US" sz="2100" b="0" i="1" smtClean="0">
                            <a:latin typeface="Cambria Math" panose="02040503050406030204" pitchFamily="18" charset="0"/>
                            <a:ea typeface="Segoe UI Symbol" panose="020B0502040204020203" pitchFamily="34" charset="0"/>
                          </a:rPr>
                        </m:ctrlPr>
                      </m:dPr>
                      <m:e>
                        <m:r>
                          <a:rPr lang="en-US" sz="2100" b="0" i="1" smtClean="0">
                            <a:latin typeface="Cambria Math" panose="02040503050406030204" pitchFamily="18" charset="0"/>
                            <a:ea typeface="Segoe UI Symbol" panose="020B0502040204020203" pitchFamily="34" charset="0"/>
                          </a:rPr>
                          <m:t>𝑥</m:t>
                        </m:r>
                        <m:r>
                          <a:rPr lang="en-US" sz="2100" b="0" i="1" smtClean="0">
                            <a:latin typeface="Cambria Math" panose="02040503050406030204" pitchFamily="18" charset="0"/>
                            <a:ea typeface="Segoe UI Symbol" panose="020B0502040204020203" pitchFamily="34" charset="0"/>
                          </a:rPr>
                          <m:t>,0</m:t>
                        </m:r>
                      </m:e>
                    </m:d>
                    <m:func>
                      <m:funcPr>
                        <m:ctrlPr>
                          <a:rPr lang="en-US" sz="2100" b="0" i="1" smtClean="0">
                            <a:latin typeface="Cambria Math" panose="02040503050406030204" pitchFamily="18" charset="0"/>
                            <a:ea typeface="Segoe UI Symbol" panose="020B0502040204020203" pitchFamily="34" charset="0"/>
                          </a:rPr>
                        </m:ctrlPr>
                      </m:funcPr>
                      <m:fName>
                        <m:r>
                          <m:rPr>
                            <m:sty m:val="p"/>
                          </m:rPr>
                          <a:rPr lang="en-US" sz="2100" b="0" i="0" smtClean="0">
                            <a:latin typeface="Cambria Math" panose="02040503050406030204" pitchFamily="18" charset="0"/>
                            <a:ea typeface="Segoe UI Symbol" panose="020B0502040204020203" pitchFamily="34" charset="0"/>
                          </a:rPr>
                          <m:t>exp</m:t>
                        </m:r>
                      </m:fName>
                      <m:e>
                        <m:d>
                          <m:dPr>
                            <m:ctrlPr>
                              <a:rPr lang="en-US" sz="2100" b="0" i="1" smtClean="0">
                                <a:latin typeface="Cambria Math" panose="02040503050406030204" pitchFamily="18" charset="0"/>
                                <a:ea typeface="Segoe UI Symbol" panose="020B0502040204020203" pitchFamily="34" charset="0"/>
                              </a:rPr>
                            </m:ctrlPr>
                          </m:dPr>
                          <m:e>
                            <m:f>
                              <m:fPr>
                                <m:type m:val="skw"/>
                                <m:ctrlPr>
                                  <a:rPr lang="en-US" sz="2100" b="0" i="1" smtClean="0">
                                    <a:latin typeface="Cambria Math" panose="02040503050406030204" pitchFamily="18" charset="0"/>
                                    <a:ea typeface="Segoe UI Symbol" panose="020B0502040204020203" pitchFamily="34" charset="0"/>
                                  </a:rPr>
                                </m:ctrlPr>
                              </m:fPr>
                              <m:num>
                                <m:r>
                                  <a:rPr lang="en-US" sz="2100" b="0" i="1" smtClean="0">
                                    <a:latin typeface="Cambria Math" panose="02040503050406030204" pitchFamily="18" charset="0"/>
                                    <a:ea typeface="Segoe UI Symbol" panose="020B0502040204020203" pitchFamily="34" charset="0"/>
                                  </a:rPr>
                                  <m:t>−</m:t>
                                </m:r>
                                <m:r>
                                  <a:rPr lang="en-US" sz="2100" b="0" i="1" smtClean="0">
                                    <a:latin typeface="Cambria Math" panose="02040503050406030204" pitchFamily="18" charset="0"/>
                                    <a:ea typeface="Cambria Math" panose="02040503050406030204" pitchFamily="18" charset="0"/>
                                  </a:rPr>
                                  <m:t>𝜌</m:t>
                                </m:r>
                                <m:r>
                                  <a:rPr lang="en-US" sz="2100" b="0" i="1" smtClean="0">
                                    <a:latin typeface="Cambria Math" panose="02040503050406030204" pitchFamily="18" charset="0"/>
                                    <a:ea typeface="Cambria Math" panose="02040503050406030204" pitchFamily="18" charset="0"/>
                                  </a:rPr>
                                  <m:t>𝑔</m:t>
                                </m:r>
                              </m:num>
                              <m:den>
                                <m:r>
                                  <a:rPr lang="en-US" sz="2100" b="0" i="1" smtClean="0">
                                    <a:latin typeface="Cambria Math" panose="02040503050406030204" pitchFamily="18" charset="0"/>
                                    <a:ea typeface="Segoe UI Symbol" panose="020B0502040204020203" pitchFamily="34" charset="0"/>
                                  </a:rPr>
                                  <m:t>2</m:t>
                                </m:r>
                                <m:r>
                                  <a:rPr lang="en-US" sz="2100" b="0" i="1" smtClean="0">
                                    <a:latin typeface="Cambria Math" panose="02040503050406030204" pitchFamily="18" charset="0"/>
                                    <a:ea typeface="Segoe UI Symbol" panose="020B0502040204020203" pitchFamily="34" charset="0"/>
                                  </a:rPr>
                                  <m:t>𝑘</m:t>
                                </m:r>
                                <m:r>
                                  <a:rPr lang="en-US" sz="2100" b="0" i="1" smtClean="0">
                                    <a:latin typeface="Cambria Math" panose="02040503050406030204" pitchFamily="18" charset="0"/>
                                    <a:ea typeface="Cambria Math" panose="02040503050406030204" pitchFamily="18" charset="0"/>
                                  </a:rPr>
                                  <m:t>𝜂</m:t>
                                </m:r>
                              </m:den>
                            </m:f>
                            <m:r>
                              <a:rPr lang="en-US" sz="2100" b="0" i="1" smtClean="0">
                                <a:latin typeface="Cambria Math" panose="02040503050406030204" pitchFamily="18" charset="0"/>
                                <a:ea typeface="Segoe UI Symbol" panose="020B0502040204020203" pitchFamily="34" charset="0"/>
                              </a:rPr>
                              <m:t>𝑡</m:t>
                            </m:r>
                          </m:e>
                        </m:d>
                      </m:e>
                    </m:func>
                  </m:oMath>
                </a14:m>
                <a:endParaRPr lang="en-US" sz="2100" dirty="0">
                  <a:latin typeface="Segoe UI Symbol" panose="020B0502040204020203" pitchFamily="34" charset="0"/>
                  <a:ea typeface="Segoe UI Symbol" panose="020B0502040204020203" pitchFamily="34" charset="0"/>
                </a:endParaRPr>
              </a:p>
              <a:p>
                <a:endParaRPr lang="en-US" sz="5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 </a:t>
                </a:r>
                <a14:m>
                  <m:oMath xmlns:m="http://schemas.openxmlformats.org/officeDocument/2006/math">
                    <m:sSub>
                      <m:sSubPr>
                        <m:ctrlPr>
                          <a:rPr lang="en-US" sz="2100" i="1" dirty="0" smtClean="0">
                            <a:latin typeface="Cambria Math" panose="02040503050406030204" pitchFamily="18" charset="0"/>
                            <a:ea typeface="Segoe UI Symbol" panose="020B0502040204020203" pitchFamily="34" charset="0"/>
                          </a:rPr>
                        </m:ctrlPr>
                      </m:sSubPr>
                      <m:e>
                        <m:r>
                          <a:rPr lang="en-US" sz="2100" b="0" i="1" dirty="0" smtClean="0">
                            <a:latin typeface="Cambria Math" panose="02040503050406030204" pitchFamily="18" charset="0"/>
                            <a:ea typeface="Segoe UI Symbol" panose="020B0502040204020203" pitchFamily="34" charset="0"/>
                          </a:rPr>
                          <m:t>𝑤</m:t>
                        </m:r>
                      </m:e>
                      <m:sub>
                        <m:r>
                          <a:rPr lang="en-US" sz="2100" b="0" i="1" dirty="0" smtClean="0">
                            <a:latin typeface="Cambria Math" panose="02040503050406030204" pitchFamily="18" charset="0"/>
                            <a:ea typeface="Segoe UI Symbol" panose="020B0502040204020203" pitchFamily="34" charset="0"/>
                          </a:rPr>
                          <m:t>0</m:t>
                        </m:r>
                      </m:sub>
                    </m:sSub>
                    <m:r>
                      <m:rPr>
                        <m:sty m:val="p"/>
                      </m:rPr>
                      <a:rPr lang="en-US" sz="2100" b="0" i="0" dirty="0" smtClean="0">
                        <a:latin typeface="Cambria Math" panose="02040503050406030204" pitchFamily="18" charset="0"/>
                        <a:ea typeface="Segoe UI Symbol" panose="020B0502040204020203" pitchFamily="34" charset="0"/>
                      </a:rPr>
                      <m:t>cos</m:t>
                    </m:r>
                    <m:r>
                      <a:rPr lang="en-US" sz="2100" b="0" i="1" dirty="0" smtClean="0">
                        <a:latin typeface="Cambria Math" panose="02040503050406030204" pitchFamily="18" charset="0"/>
                        <a:ea typeface="Segoe UI Symbol" panose="020B0502040204020203" pitchFamily="34" charset="0"/>
                      </a:rPr>
                      <m:t>⁡(</m:t>
                    </m:r>
                    <m:r>
                      <a:rPr lang="en-US" sz="2100" b="0" i="1" dirty="0" smtClean="0">
                        <a:latin typeface="Cambria Math" panose="02040503050406030204" pitchFamily="18" charset="0"/>
                        <a:ea typeface="Segoe UI Symbol" panose="020B0502040204020203" pitchFamily="34" charset="0"/>
                      </a:rPr>
                      <m:t>𝑘𝑥</m:t>
                    </m:r>
                    <m:r>
                      <a:rPr lang="en-US" sz="2100" b="0" i="1" dirty="0" smtClean="0">
                        <a:latin typeface="Cambria Math" panose="02040503050406030204" pitchFamily="18" charset="0"/>
                        <a:ea typeface="Segoe UI Symbol" panose="020B0502040204020203" pitchFamily="34" charset="0"/>
                      </a:rPr>
                      <m:t>)</m:t>
                    </m:r>
                    <m:func>
                      <m:funcPr>
                        <m:ctrlPr>
                          <a:rPr lang="en-US" sz="2100" i="1">
                            <a:latin typeface="Cambria Math" panose="02040503050406030204" pitchFamily="18" charset="0"/>
                            <a:ea typeface="Segoe UI Symbol" panose="020B0502040204020203" pitchFamily="34" charset="0"/>
                          </a:rPr>
                        </m:ctrlPr>
                      </m:funcPr>
                      <m:fName>
                        <m:r>
                          <m:rPr>
                            <m:sty m:val="p"/>
                          </m:rPr>
                          <a:rPr lang="en-US" sz="2100">
                            <a:latin typeface="Cambria Math" panose="02040503050406030204" pitchFamily="18" charset="0"/>
                            <a:ea typeface="Segoe UI Symbol" panose="020B0502040204020203" pitchFamily="34" charset="0"/>
                          </a:rPr>
                          <m:t>exp</m:t>
                        </m:r>
                      </m:fName>
                      <m:e>
                        <m:d>
                          <m:dPr>
                            <m:ctrlPr>
                              <a:rPr lang="en-US" sz="2100" i="1">
                                <a:latin typeface="Cambria Math" panose="02040503050406030204" pitchFamily="18" charset="0"/>
                                <a:ea typeface="Segoe UI Symbol" panose="020B0502040204020203" pitchFamily="34" charset="0"/>
                              </a:rPr>
                            </m:ctrlPr>
                          </m:dPr>
                          <m:e>
                            <m:f>
                              <m:fPr>
                                <m:type m:val="skw"/>
                                <m:ctrlPr>
                                  <a:rPr lang="en-US" sz="2100" i="1">
                                    <a:latin typeface="Cambria Math" panose="02040503050406030204" pitchFamily="18" charset="0"/>
                                    <a:ea typeface="Segoe UI Symbol" panose="020B0502040204020203" pitchFamily="34" charset="0"/>
                                  </a:rPr>
                                </m:ctrlPr>
                              </m:fPr>
                              <m:num>
                                <m:r>
                                  <a:rPr lang="en-US" sz="2100" i="1">
                                    <a:latin typeface="Cambria Math" panose="02040503050406030204" pitchFamily="18" charset="0"/>
                                    <a:ea typeface="Segoe UI Symbol" panose="020B0502040204020203" pitchFamily="34" charset="0"/>
                                  </a:rPr>
                                  <m:t>−</m:t>
                                </m:r>
                                <m:r>
                                  <a:rPr lang="en-US" sz="2100" i="1">
                                    <a:latin typeface="Cambria Math" panose="02040503050406030204" pitchFamily="18" charset="0"/>
                                    <a:ea typeface="Cambria Math" panose="02040503050406030204" pitchFamily="18" charset="0"/>
                                  </a:rPr>
                                  <m:t>𝜌</m:t>
                                </m:r>
                                <m:r>
                                  <a:rPr lang="en-US" sz="2100" i="1">
                                    <a:latin typeface="Cambria Math" panose="02040503050406030204" pitchFamily="18" charset="0"/>
                                    <a:ea typeface="Cambria Math" panose="02040503050406030204" pitchFamily="18" charset="0"/>
                                  </a:rPr>
                                  <m:t>𝑔</m:t>
                                </m:r>
                              </m:num>
                              <m:den>
                                <m:r>
                                  <a:rPr lang="en-US" sz="2100" i="1">
                                    <a:latin typeface="Cambria Math" panose="02040503050406030204" pitchFamily="18" charset="0"/>
                                    <a:ea typeface="Segoe UI Symbol" panose="020B0502040204020203" pitchFamily="34" charset="0"/>
                                  </a:rPr>
                                  <m:t>2</m:t>
                                </m:r>
                                <m:r>
                                  <a:rPr lang="en-US" sz="2100" i="1">
                                    <a:latin typeface="Cambria Math" panose="02040503050406030204" pitchFamily="18" charset="0"/>
                                    <a:ea typeface="Segoe UI Symbol" panose="020B0502040204020203" pitchFamily="34" charset="0"/>
                                  </a:rPr>
                                  <m:t>𝑘</m:t>
                                </m:r>
                                <m:r>
                                  <a:rPr lang="en-US" sz="2100" i="1">
                                    <a:latin typeface="Cambria Math" panose="02040503050406030204" pitchFamily="18" charset="0"/>
                                    <a:ea typeface="Cambria Math" panose="02040503050406030204" pitchFamily="18" charset="0"/>
                                  </a:rPr>
                                  <m:t>𝜂</m:t>
                                </m:r>
                              </m:den>
                            </m:f>
                            <m:r>
                              <a:rPr lang="en-US" sz="2100" i="1">
                                <a:latin typeface="Cambria Math" panose="02040503050406030204" pitchFamily="18" charset="0"/>
                                <a:ea typeface="Segoe UI Symbol" panose="020B0502040204020203" pitchFamily="34" charset="0"/>
                              </a:rPr>
                              <m:t>𝑡</m:t>
                            </m:r>
                          </m:e>
                        </m:d>
                      </m:e>
                    </m:func>
                  </m:oMath>
                </a14:m>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Links a changing topography to a time-scale that is inversely dependent on mantle viscosity:</a:t>
                </a:r>
              </a:p>
              <a:p>
                <a:endParaRPr lang="en-US" sz="1000" dirty="0">
                  <a:latin typeface="Segoe UI Symbol" panose="020B0502040204020203" pitchFamily="34" charset="0"/>
                  <a:ea typeface="Segoe UI Symbol" panose="020B0502040204020203" pitchFamily="34" charset="0"/>
                </a:endParaRPr>
              </a:p>
              <a:p>
                <a:r>
                  <a:rPr lang="en-US" sz="2100" dirty="0">
                    <a:latin typeface="Segoe UI Symbol" panose="020B0502040204020203" pitchFamily="34" charset="0"/>
                    <a:ea typeface="Segoe UI Symbol" panose="020B0502040204020203" pitchFamily="34" charset="0"/>
                  </a:rPr>
                  <a:t>				        </a:t>
                </a:r>
                <a14:m>
                  <m:oMath xmlns:m="http://schemas.openxmlformats.org/officeDocument/2006/math">
                    <m:sSub>
                      <m:sSubPr>
                        <m:ctrlPr>
                          <a:rPr lang="en-US" sz="2100" i="1" smtClean="0">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𝜏</m:t>
                        </m:r>
                      </m:e>
                      <m:sub>
                        <m:r>
                          <a:rPr lang="en-US" sz="2100" b="0" i="1" smtClean="0">
                            <a:latin typeface="Cambria Math" panose="02040503050406030204" pitchFamily="18" charset="0"/>
                            <a:ea typeface="Cambria Math" panose="02040503050406030204" pitchFamily="18" charset="0"/>
                          </a:rPr>
                          <m:t>0</m:t>
                        </m:r>
                      </m:sub>
                    </m:sSub>
                    <m:r>
                      <a:rPr lang="en-US" sz="2100" b="0" i="1" smtClean="0">
                        <a:latin typeface="Cambria Math" panose="02040503050406030204" pitchFamily="18" charset="0"/>
                        <a:ea typeface="Cambria Math" panose="02040503050406030204" pitchFamily="18" charset="0"/>
                      </a:rPr>
                      <m:t>=2</m:t>
                    </m:r>
                    <m:r>
                      <a:rPr lang="en-US" sz="2100" i="1">
                        <a:latin typeface="Cambria Math" panose="02040503050406030204" pitchFamily="18" charset="0"/>
                        <a:ea typeface="Segoe UI Symbol" panose="020B0502040204020203" pitchFamily="34" charset="0"/>
                      </a:rPr>
                      <m:t>𝑘</m:t>
                    </m:r>
                    <m:r>
                      <a:rPr lang="en-US" sz="2100" i="1">
                        <a:latin typeface="Cambria Math" panose="02040503050406030204" pitchFamily="18" charset="0"/>
                        <a:ea typeface="Cambria Math" panose="02040503050406030204" pitchFamily="18" charset="0"/>
                      </a:rPr>
                      <m:t>𝜂</m:t>
                    </m:r>
                  </m:oMath>
                </a14:m>
                <a:r>
                  <a:rPr lang="en-US" sz="2100" dirty="0">
                    <a:latin typeface="Segoe UI Symbol" panose="020B0502040204020203" pitchFamily="34" charset="0"/>
                    <a:ea typeface="Segoe UI Symbol" panose="020B0502040204020203" pitchFamily="34" charset="0"/>
                  </a:rPr>
                  <a:t>/(</a:t>
                </a:r>
                <a14:m>
                  <m:oMath xmlns:m="http://schemas.openxmlformats.org/officeDocument/2006/math">
                    <m:r>
                      <a:rPr lang="en-US" sz="2100" i="1">
                        <a:latin typeface="Cambria Math" panose="02040503050406030204" pitchFamily="18" charset="0"/>
                        <a:ea typeface="Cambria Math" panose="02040503050406030204" pitchFamily="18" charset="0"/>
                      </a:rPr>
                      <m:t>𝜌</m:t>
                    </m:r>
                    <m:r>
                      <a:rPr lang="en-US" sz="2100" i="1">
                        <a:latin typeface="Cambria Math" panose="02040503050406030204" pitchFamily="18" charset="0"/>
                        <a:ea typeface="Cambria Math" panose="02040503050406030204" pitchFamily="18" charset="0"/>
                      </a:rPr>
                      <m:t>𝑔</m:t>
                    </m:r>
                    <m:r>
                      <a:rPr lang="en-US" sz="2100" b="0" i="1" smtClean="0">
                        <a:latin typeface="Cambria Math" panose="02040503050406030204" pitchFamily="18" charset="0"/>
                        <a:ea typeface="Cambria Math" panose="02040503050406030204" pitchFamily="18" charset="0"/>
                      </a:rPr>
                      <m:t>)=4</m:t>
                    </m:r>
                    <m:r>
                      <a:rPr lang="en-US" sz="2100" b="0" i="1" smtClean="0">
                        <a:latin typeface="Cambria Math" panose="02040503050406030204" pitchFamily="18" charset="0"/>
                        <a:ea typeface="Cambria Math" panose="02040503050406030204" pitchFamily="18" charset="0"/>
                      </a:rPr>
                      <m:t>𝜋𝜂</m:t>
                    </m:r>
                  </m:oMath>
                </a14:m>
                <a:r>
                  <a:rPr lang="en-US" sz="2100" dirty="0">
                    <a:latin typeface="Segoe UI Symbol" panose="020B0502040204020203" pitchFamily="34" charset="0"/>
                    <a:ea typeface="Segoe UI Symbol" panose="020B0502040204020203" pitchFamily="34" charset="0"/>
                  </a:rPr>
                  <a:t>/(</a:t>
                </a:r>
                <a14:m>
                  <m:oMath xmlns:m="http://schemas.openxmlformats.org/officeDocument/2006/math">
                    <m:r>
                      <a:rPr lang="en-US" sz="2100" i="1">
                        <a:latin typeface="Cambria Math" panose="02040503050406030204" pitchFamily="18" charset="0"/>
                        <a:ea typeface="Cambria Math" panose="02040503050406030204" pitchFamily="18" charset="0"/>
                      </a:rPr>
                      <m:t>𝜌</m:t>
                    </m:r>
                    <m:r>
                      <a:rPr lang="en-US" sz="2100" i="1">
                        <a:latin typeface="Cambria Math" panose="02040503050406030204" pitchFamily="18" charset="0"/>
                        <a:ea typeface="Cambria Math" panose="02040503050406030204" pitchFamily="18" charset="0"/>
                      </a:rPr>
                      <m:t>𝑔</m:t>
                    </m:r>
                    <m:r>
                      <a:rPr lang="en-US" sz="2100" i="1" smtClean="0">
                        <a:latin typeface="Cambria Math" panose="02040503050406030204" pitchFamily="18" charset="0"/>
                        <a:ea typeface="Cambria Math" panose="02040503050406030204" pitchFamily="18" charset="0"/>
                      </a:rPr>
                      <m:t>𝜆</m:t>
                    </m:r>
                    <m:r>
                      <a:rPr lang="en-US" sz="2100" b="0" i="1" smtClean="0">
                        <a:latin typeface="Cambria Math" panose="02040503050406030204" pitchFamily="18" charset="0"/>
                        <a:ea typeface="Cambria Math" panose="02040503050406030204" pitchFamily="18" charset="0"/>
                      </a:rPr>
                      <m:t>)</m:t>
                    </m:r>
                  </m:oMath>
                </a14:m>
                <a:endParaRPr lang="en-US" sz="2100" dirty="0">
                  <a:latin typeface="Segoe UI Symbol" panose="020B0502040204020203" pitchFamily="34" charset="0"/>
                  <a:ea typeface="Segoe UI Symbol" panose="020B0502040204020203" pitchFamily="34" charset="0"/>
                </a:endParaRPr>
              </a:p>
              <a:p>
                <a:endParaRPr lang="en-US" sz="2100" dirty="0">
                  <a:latin typeface="Segoe UI Symbol" panose="020B0502040204020203" pitchFamily="34" charset="0"/>
                  <a:ea typeface="Segoe UI Symbol" panose="020B0502040204020203" pitchFamily="34" charset="0"/>
                </a:endParaRPr>
              </a:p>
            </p:txBody>
          </p:sp>
        </mc:Choice>
        <mc:Fallback xmlns="">
          <p:sp>
            <p:nvSpPr>
              <p:cNvPr id="17" name="TextBox 16">
                <a:extLst>
                  <a:ext uri="{FF2B5EF4-FFF2-40B4-BE49-F238E27FC236}">
                    <a16:creationId xmlns:a16="http://schemas.microsoft.com/office/drawing/2014/main" id="{E7D2779A-F3C7-4A40-8301-C47DD20C792D}"/>
                  </a:ext>
                </a:extLst>
              </p:cNvPr>
              <p:cNvSpPr txBox="1">
                <a:spLocks noRot="1" noChangeAspect="1" noMove="1" noResize="1" noEditPoints="1" noAdjustHandles="1" noChangeArrowheads="1" noChangeShapeType="1" noTextEdit="1"/>
              </p:cNvSpPr>
              <p:nvPr/>
            </p:nvSpPr>
            <p:spPr>
              <a:xfrm>
                <a:off x="295656" y="567567"/>
                <a:ext cx="8692896" cy="2826351"/>
              </a:xfrm>
              <a:prstGeom prst="rect">
                <a:avLst/>
              </a:prstGeom>
              <a:blipFill>
                <a:blip r:embed="rId3"/>
                <a:stretch>
                  <a:fillRect l="-876" t="-20536" r="-102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464D1FC-DA4F-A847-84EA-CE7D0B0011EE}"/>
              </a:ext>
            </a:extLst>
          </p:cNvPr>
          <p:cNvSpPr/>
          <p:nvPr/>
        </p:nvSpPr>
        <p:spPr>
          <a:xfrm>
            <a:off x="2231136" y="601982"/>
            <a:ext cx="4693920" cy="1060704"/>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3D09890-6F1F-EE48-BE8E-BA0B1FA159EA}"/>
              </a:ext>
            </a:extLst>
          </p:cNvPr>
          <p:cNvSpPr txBox="1"/>
          <p:nvPr/>
        </p:nvSpPr>
        <p:spPr>
          <a:xfrm>
            <a:off x="6784848" y="2420332"/>
            <a:ext cx="2063496" cy="553998"/>
          </a:xfrm>
          <a:prstGeom prst="rect">
            <a:avLst/>
          </a:prstGeom>
          <a:noFill/>
        </p:spPr>
        <p:txBody>
          <a:bodyPr wrap="square" rtlCol="0">
            <a:spAutoFit/>
          </a:bodyPr>
          <a:lstStyle/>
          <a:p>
            <a:r>
              <a:rPr lang="en-US" sz="1500" i="1" dirty="0">
                <a:latin typeface="Segoe UI Symbol" panose="020B0502040204020203" pitchFamily="34" charset="0"/>
                <a:ea typeface="Segoe UI Symbol" panose="020B0502040204020203" pitchFamily="34" charset="0"/>
              </a:rPr>
              <a:t>The time constant for postglacial rebound</a:t>
            </a:r>
          </a:p>
        </p:txBody>
      </p:sp>
      <p:pic>
        <p:nvPicPr>
          <p:cNvPr id="9" name="Picture 8" descr="Graphical user interface, text&#10;&#10;Description automatically generated with medium confidence">
            <a:extLst>
              <a:ext uri="{FF2B5EF4-FFF2-40B4-BE49-F238E27FC236}">
                <a16:creationId xmlns:a16="http://schemas.microsoft.com/office/drawing/2014/main" id="{C5F3E534-F707-A249-9B41-9C001A0616CC}"/>
              </a:ext>
            </a:extLst>
          </p:cNvPr>
          <p:cNvPicPr>
            <a:picLocks noChangeAspect="1"/>
          </p:cNvPicPr>
          <p:nvPr/>
        </p:nvPicPr>
        <p:blipFill>
          <a:blip r:embed="rId4"/>
          <a:stretch>
            <a:fillRect/>
          </a:stretch>
        </p:blipFill>
        <p:spPr>
          <a:xfrm>
            <a:off x="1700741" y="3398492"/>
            <a:ext cx="5882726" cy="1288366"/>
          </a:xfrm>
          <a:prstGeom prst="rect">
            <a:avLst/>
          </a:prstGeom>
        </p:spPr>
      </p:pic>
      <p:pic>
        <p:nvPicPr>
          <p:cNvPr id="10" name="Picture 9" descr="Text, letter&#10;&#10;Description automatically generated">
            <a:extLst>
              <a:ext uri="{FF2B5EF4-FFF2-40B4-BE49-F238E27FC236}">
                <a16:creationId xmlns:a16="http://schemas.microsoft.com/office/drawing/2014/main" id="{3C3B0C1A-71FD-DA48-A28E-8C3DD1B8379F}"/>
              </a:ext>
            </a:extLst>
          </p:cNvPr>
          <p:cNvPicPr>
            <a:picLocks noChangeAspect="1"/>
          </p:cNvPicPr>
          <p:nvPr/>
        </p:nvPicPr>
        <p:blipFill>
          <a:blip r:embed="rId5"/>
          <a:stretch>
            <a:fillRect/>
          </a:stretch>
        </p:blipFill>
        <p:spPr>
          <a:xfrm>
            <a:off x="1642829" y="4627356"/>
            <a:ext cx="6057629" cy="1964637"/>
          </a:xfrm>
          <a:prstGeom prst="rect">
            <a:avLst/>
          </a:prstGeom>
        </p:spPr>
      </p:pic>
      <p:sp>
        <p:nvSpPr>
          <p:cNvPr id="2" name="Rectangle 1">
            <a:extLst>
              <a:ext uri="{FF2B5EF4-FFF2-40B4-BE49-F238E27FC236}">
                <a16:creationId xmlns:a16="http://schemas.microsoft.com/office/drawing/2014/main" id="{CCE9DDB6-A54F-9A48-8C18-A0F25B5DD590}"/>
              </a:ext>
            </a:extLst>
          </p:cNvPr>
          <p:cNvSpPr/>
          <p:nvPr/>
        </p:nvSpPr>
        <p:spPr>
          <a:xfrm>
            <a:off x="1700741" y="3393918"/>
            <a:ext cx="5999717" cy="310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759B04-7746-2049-8F95-0B31E0C95184}"/>
              </a:ext>
            </a:extLst>
          </p:cNvPr>
          <p:cNvSpPr txBox="1"/>
          <p:nvPr/>
        </p:nvSpPr>
        <p:spPr>
          <a:xfrm>
            <a:off x="622127" y="3087961"/>
            <a:ext cx="1545293" cy="553998"/>
          </a:xfrm>
          <a:prstGeom prst="rect">
            <a:avLst/>
          </a:prstGeom>
          <a:noFill/>
        </p:spPr>
        <p:txBody>
          <a:bodyPr wrap="square" rtlCol="0">
            <a:spAutoFit/>
          </a:bodyPr>
          <a:lstStyle/>
          <a:p>
            <a:r>
              <a:rPr lang="en-US" sz="1500" i="1" dirty="0">
                <a:solidFill>
                  <a:srgbClr val="FF0000"/>
                </a:solidFill>
                <a:latin typeface="Segoe UI Symbol" panose="020B0502040204020203" pitchFamily="34" charset="0"/>
                <a:ea typeface="Segoe UI Symbol" panose="020B0502040204020203" pitchFamily="34" charset="0"/>
              </a:rPr>
              <a:t>The Haskell Constraint</a:t>
            </a:r>
          </a:p>
        </p:txBody>
      </p:sp>
      <p:cxnSp>
        <p:nvCxnSpPr>
          <p:cNvPr id="4" name="Straight Connector 3">
            <a:extLst>
              <a:ext uri="{FF2B5EF4-FFF2-40B4-BE49-F238E27FC236}">
                <a16:creationId xmlns:a16="http://schemas.microsoft.com/office/drawing/2014/main" id="{1E9E1077-5047-2B4D-8506-9E138F7B1CEF}"/>
              </a:ext>
            </a:extLst>
          </p:cNvPr>
          <p:cNvCxnSpPr/>
          <p:nvPr/>
        </p:nvCxnSpPr>
        <p:spPr>
          <a:xfrm>
            <a:off x="6937248" y="6156960"/>
            <a:ext cx="4754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94ABCC3-B1EB-DA41-9658-2353D333A0D3}"/>
              </a:ext>
            </a:extLst>
          </p:cNvPr>
          <p:cNvCxnSpPr/>
          <p:nvPr/>
        </p:nvCxnSpPr>
        <p:spPr>
          <a:xfrm>
            <a:off x="1804416" y="6412992"/>
            <a:ext cx="4754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757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 Estimating viscosity</a:t>
            </a:r>
          </a:p>
        </p:txBody>
      </p:sp>
      <p:sp>
        <p:nvSpPr>
          <p:cNvPr id="12" name="TextBox 11">
            <a:extLst>
              <a:ext uri="{FF2B5EF4-FFF2-40B4-BE49-F238E27FC236}">
                <a16:creationId xmlns:a16="http://schemas.microsoft.com/office/drawing/2014/main" id="{D18BD1A4-6AAA-204C-9CC9-D272B9C2484A}"/>
              </a:ext>
            </a:extLst>
          </p:cNvPr>
          <p:cNvSpPr txBox="1"/>
          <p:nvPr/>
        </p:nvSpPr>
        <p:spPr>
          <a:xfrm>
            <a:off x="323088" y="569750"/>
            <a:ext cx="4565904" cy="1631216"/>
          </a:xfrm>
          <a:prstGeom prst="rect">
            <a:avLst/>
          </a:prstGeom>
          <a:noFill/>
        </p:spPr>
        <p:txBody>
          <a:bodyPr wrap="square">
            <a:spAutoFit/>
          </a:bodyPr>
          <a:lstStyle/>
          <a:p>
            <a:r>
              <a:rPr lang="en-US" sz="2000" dirty="0">
                <a:latin typeface="Segoe UI Symbol" panose="020B0502040204020203" pitchFamily="34" charset="0"/>
                <a:ea typeface="Segoe UI Symbol" panose="020B0502040204020203" pitchFamily="34" charset="0"/>
              </a:rPr>
              <a:t>Fennoscandia ice sheets melted at about 11,000 years before present. Since then, relative sea-level in those regions has been falling, indicating uplift.</a:t>
            </a:r>
          </a:p>
        </p:txBody>
      </p:sp>
      <p:pic>
        <p:nvPicPr>
          <p:cNvPr id="3" name="Picture 2" descr="Diagram&#10;&#10;Description automatically generated">
            <a:extLst>
              <a:ext uri="{FF2B5EF4-FFF2-40B4-BE49-F238E27FC236}">
                <a16:creationId xmlns:a16="http://schemas.microsoft.com/office/drawing/2014/main" id="{3FCE5C78-2DC2-3F4E-8041-3825CBE8DF6D}"/>
              </a:ext>
            </a:extLst>
          </p:cNvPr>
          <p:cNvPicPr>
            <a:picLocks noChangeAspect="1"/>
          </p:cNvPicPr>
          <p:nvPr/>
        </p:nvPicPr>
        <p:blipFill>
          <a:blip r:embed="rId3"/>
          <a:stretch>
            <a:fillRect/>
          </a:stretch>
        </p:blipFill>
        <p:spPr>
          <a:xfrm>
            <a:off x="686765" y="2318068"/>
            <a:ext cx="4202227" cy="4097172"/>
          </a:xfrm>
          <a:prstGeom prst="rect">
            <a:avLst/>
          </a:prstGeom>
        </p:spPr>
      </p:pic>
      <p:pic>
        <p:nvPicPr>
          <p:cNvPr id="9" name="Picture 2">
            <a:extLst>
              <a:ext uri="{FF2B5EF4-FFF2-40B4-BE49-F238E27FC236}">
                <a16:creationId xmlns:a16="http://schemas.microsoft.com/office/drawing/2014/main" id="{241B447A-8294-B84B-A94A-42A374CA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6165" y="538609"/>
            <a:ext cx="3431387" cy="2610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272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 Estimating viscosity</a:t>
            </a:r>
          </a:p>
        </p:txBody>
      </p:sp>
      <p:sp>
        <p:nvSpPr>
          <p:cNvPr id="12" name="TextBox 11">
            <a:extLst>
              <a:ext uri="{FF2B5EF4-FFF2-40B4-BE49-F238E27FC236}">
                <a16:creationId xmlns:a16="http://schemas.microsoft.com/office/drawing/2014/main" id="{D18BD1A4-6AAA-204C-9CC9-D272B9C2484A}"/>
              </a:ext>
            </a:extLst>
          </p:cNvPr>
          <p:cNvSpPr txBox="1"/>
          <p:nvPr/>
        </p:nvSpPr>
        <p:spPr>
          <a:xfrm>
            <a:off x="323088" y="569750"/>
            <a:ext cx="4565904" cy="1631216"/>
          </a:xfrm>
          <a:prstGeom prst="rect">
            <a:avLst/>
          </a:prstGeom>
          <a:noFill/>
        </p:spPr>
        <p:txBody>
          <a:bodyPr wrap="square">
            <a:spAutoFit/>
          </a:bodyPr>
          <a:lstStyle/>
          <a:p>
            <a:r>
              <a:rPr lang="en-US" sz="2000" dirty="0">
                <a:latin typeface="Segoe UI Symbol" panose="020B0502040204020203" pitchFamily="34" charset="0"/>
                <a:ea typeface="Segoe UI Symbol" panose="020B0502040204020203" pitchFamily="34" charset="0"/>
              </a:rPr>
              <a:t>Fennoscandia ice sheets melted at about 11,000 years before present. Since then, relative sea-level in those regions has been falling, indicating uplift.</a:t>
            </a:r>
          </a:p>
        </p:txBody>
      </p:sp>
      <p:pic>
        <p:nvPicPr>
          <p:cNvPr id="3" name="Picture 2" descr="Diagram&#10;&#10;Description automatically generated">
            <a:extLst>
              <a:ext uri="{FF2B5EF4-FFF2-40B4-BE49-F238E27FC236}">
                <a16:creationId xmlns:a16="http://schemas.microsoft.com/office/drawing/2014/main" id="{3FCE5C78-2DC2-3F4E-8041-3825CBE8DF6D}"/>
              </a:ext>
            </a:extLst>
          </p:cNvPr>
          <p:cNvPicPr>
            <a:picLocks noChangeAspect="1"/>
          </p:cNvPicPr>
          <p:nvPr/>
        </p:nvPicPr>
        <p:blipFill>
          <a:blip r:embed="rId3"/>
          <a:stretch>
            <a:fillRect/>
          </a:stretch>
        </p:blipFill>
        <p:spPr>
          <a:xfrm>
            <a:off x="686765" y="2318068"/>
            <a:ext cx="4202227" cy="4097172"/>
          </a:xfrm>
          <a:prstGeom prst="rect">
            <a:avLst/>
          </a:prstGeom>
        </p:spPr>
      </p:pic>
      <p:pic>
        <p:nvPicPr>
          <p:cNvPr id="13" name="Picture 12" descr="Map&#10;&#10;Description automatically generated">
            <a:extLst>
              <a:ext uri="{FF2B5EF4-FFF2-40B4-BE49-F238E27FC236}">
                <a16:creationId xmlns:a16="http://schemas.microsoft.com/office/drawing/2014/main" id="{65F45CF7-5B82-FE40-B398-44CB30714C3D}"/>
              </a:ext>
            </a:extLst>
          </p:cNvPr>
          <p:cNvPicPr>
            <a:picLocks noChangeAspect="1"/>
          </p:cNvPicPr>
          <p:nvPr/>
        </p:nvPicPr>
        <p:blipFill>
          <a:blip r:embed="rId4"/>
          <a:stretch>
            <a:fillRect/>
          </a:stretch>
        </p:blipFill>
        <p:spPr>
          <a:xfrm>
            <a:off x="4958455" y="685225"/>
            <a:ext cx="3801497" cy="5304182"/>
          </a:xfrm>
          <a:prstGeom prst="rect">
            <a:avLst/>
          </a:prstGeom>
        </p:spPr>
      </p:pic>
      <p:pic>
        <p:nvPicPr>
          <p:cNvPr id="15" name="Picture 14" descr="Chart&#10;&#10;Description automatically generated">
            <a:extLst>
              <a:ext uri="{FF2B5EF4-FFF2-40B4-BE49-F238E27FC236}">
                <a16:creationId xmlns:a16="http://schemas.microsoft.com/office/drawing/2014/main" id="{173E286A-D5B7-5545-B0E4-6C550279EF48}"/>
              </a:ext>
            </a:extLst>
          </p:cNvPr>
          <p:cNvPicPr>
            <a:picLocks noChangeAspect="1"/>
          </p:cNvPicPr>
          <p:nvPr/>
        </p:nvPicPr>
        <p:blipFill>
          <a:blip r:embed="rId5"/>
          <a:stretch>
            <a:fillRect/>
          </a:stretch>
        </p:blipFill>
        <p:spPr>
          <a:xfrm>
            <a:off x="5588274" y="5989407"/>
            <a:ext cx="3003073" cy="646454"/>
          </a:xfrm>
          <a:prstGeom prst="rect">
            <a:avLst/>
          </a:prstGeom>
        </p:spPr>
      </p:pic>
    </p:spTree>
    <p:extLst>
      <p:ext uri="{BB962C8B-B14F-4D97-AF65-F5344CB8AC3E}">
        <p14:creationId xmlns:p14="http://schemas.microsoft.com/office/powerpoint/2010/main" val="2035811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 Estimating viscosity</a:t>
            </a:r>
          </a:p>
        </p:txBody>
      </p:sp>
      <p:sp>
        <p:nvSpPr>
          <p:cNvPr id="12" name="TextBox 11">
            <a:extLst>
              <a:ext uri="{FF2B5EF4-FFF2-40B4-BE49-F238E27FC236}">
                <a16:creationId xmlns:a16="http://schemas.microsoft.com/office/drawing/2014/main" id="{D18BD1A4-6AAA-204C-9CC9-D272B9C2484A}"/>
              </a:ext>
            </a:extLst>
          </p:cNvPr>
          <p:cNvSpPr txBox="1"/>
          <p:nvPr/>
        </p:nvSpPr>
        <p:spPr>
          <a:xfrm>
            <a:off x="323088" y="569750"/>
            <a:ext cx="4565904" cy="1631216"/>
          </a:xfrm>
          <a:prstGeom prst="rect">
            <a:avLst/>
          </a:prstGeom>
          <a:noFill/>
        </p:spPr>
        <p:txBody>
          <a:bodyPr wrap="square">
            <a:spAutoFit/>
          </a:bodyPr>
          <a:lstStyle/>
          <a:p>
            <a:r>
              <a:rPr lang="en-US" sz="2000" dirty="0">
                <a:latin typeface="Segoe UI Symbol" panose="020B0502040204020203" pitchFamily="34" charset="0"/>
                <a:ea typeface="Segoe UI Symbol" panose="020B0502040204020203" pitchFamily="34" charset="0"/>
              </a:rPr>
              <a:t>Fennoscandia ice sheets melted at about 11,000 years before present. Since then, relative sea-level in those regions has been falling, indicating uplift.</a:t>
            </a:r>
          </a:p>
        </p:txBody>
      </p:sp>
      <p:pic>
        <p:nvPicPr>
          <p:cNvPr id="10" name="Picture 9" descr="Map&#10;&#10;Description automatically generated">
            <a:extLst>
              <a:ext uri="{FF2B5EF4-FFF2-40B4-BE49-F238E27FC236}">
                <a16:creationId xmlns:a16="http://schemas.microsoft.com/office/drawing/2014/main" id="{717A6AA2-FE6F-C644-9BD8-EC58599279F3}"/>
              </a:ext>
            </a:extLst>
          </p:cNvPr>
          <p:cNvPicPr>
            <a:picLocks noChangeAspect="1"/>
          </p:cNvPicPr>
          <p:nvPr/>
        </p:nvPicPr>
        <p:blipFill>
          <a:blip r:embed="rId3"/>
          <a:stretch>
            <a:fillRect/>
          </a:stretch>
        </p:blipFill>
        <p:spPr>
          <a:xfrm>
            <a:off x="4958455" y="685225"/>
            <a:ext cx="3801497" cy="5304182"/>
          </a:xfrm>
          <a:prstGeom prst="rect">
            <a:avLst/>
          </a:prstGeom>
        </p:spPr>
      </p:pic>
      <p:pic>
        <p:nvPicPr>
          <p:cNvPr id="11" name="Picture 10" descr="Chart&#10;&#10;Description automatically generated">
            <a:extLst>
              <a:ext uri="{FF2B5EF4-FFF2-40B4-BE49-F238E27FC236}">
                <a16:creationId xmlns:a16="http://schemas.microsoft.com/office/drawing/2014/main" id="{523BC782-94A9-2A48-8A5D-AB705393B182}"/>
              </a:ext>
            </a:extLst>
          </p:cNvPr>
          <p:cNvPicPr>
            <a:picLocks noChangeAspect="1"/>
          </p:cNvPicPr>
          <p:nvPr/>
        </p:nvPicPr>
        <p:blipFill>
          <a:blip r:embed="rId4"/>
          <a:stretch>
            <a:fillRect/>
          </a:stretch>
        </p:blipFill>
        <p:spPr>
          <a:xfrm>
            <a:off x="5588274" y="5989407"/>
            <a:ext cx="3003073" cy="646454"/>
          </a:xfrm>
          <a:prstGeom prst="rect">
            <a:avLst/>
          </a:prstGeom>
        </p:spPr>
      </p:pic>
      <p:pic>
        <p:nvPicPr>
          <p:cNvPr id="8" name="Picture 7" descr="Chart, scatter chart&#10;&#10;Description automatically generated">
            <a:extLst>
              <a:ext uri="{FF2B5EF4-FFF2-40B4-BE49-F238E27FC236}">
                <a16:creationId xmlns:a16="http://schemas.microsoft.com/office/drawing/2014/main" id="{045DB061-98FF-5541-8EB3-0FBFDA652965}"/>
              </a:ext>
            </a:extLst>
          </p:cNvPr>
          <p:cNvPicPr>
            <a:picLocks noChangeAspect="1"/>
          </p:cNvPicPr>
          <p:nvPr/>
        </p:nvPicPr>
        <p:blipFill>
          <a:blip r:embed="rId5"/>
          <a:stretch>
            <a:fillRect/>
          </a:stretch>
        </p:blipFill>
        <p:spPr>
          <a:xfrm>
            <a:off x="384048" y="2317451"/>
            <a:ext cx="4626864" cy="2750005"/>
          </a:xfrm>
          <a:prstGeom prst="rect">
            <a:avLst/>
          </a:prstGeom>
        </p:spPr>
      </p:pic>
    </p:spTree>
    <p:extLst>
      <p:ext uri="{BB962C8B-B14F-4D97-AF65-F5344CB8AC3E}">
        <p14:creationId xmlns:p14="http://schemas.microsoft.com/office/powerpoint/2010/main" val="1040535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 Estimating viscosity</a:t>
            </a:r>
          </a:p>
        </p:txBody>
      </p:sp>
      <p:sp>
        <p:nvSpPr>
          <p:cNvPr id="12" name="TextBox 11">
            <a:extLst>
              <a:ext uri="{FF2B5EF4-FFF2-40B4-BE49-F238E27FC236}">
                <a16:creationId xmlns:a16="http://schemas.microsoft.com/office/drawing/2014/main" id="{D18BD1A4-6AAA-204C-9CC9-D272B9C2484A}"/>
              </a:ext>
            </a:extLst>
          </p:cNvPr>
          <p:cNvSpPr txBox="1"/>
          <p:nvPr/>
        </p:nvSpPr>
        <p:spPr>
          <a:xfrm>
            <a:off x="323088" y="569750"/>
            <a:ext cx="4565904" cy="1631216"/>
          </a:xfrm>
          <a:prstGeom prst="rect">
            <a:avLst/>
          </a:prstGeom>
          <a:noFill/>
        </p:spPr>
        <p:txBody>
          <a:bodyPr wrap="square">
            <a:spAutoFit/>
          </a:bodyPr>
          <a:lstStyle/>
          <a:p>
            <a:r>
              <a:rPr lang="en-US" sz="2000" dirty="0">
                <a:latin typeface="Segoe UI Symbol" panose="020B0502040204020203" pitchFamily="34" charset="0"/>
                <a:ea typeface="Segoe UI Symbol" panose="020B0502040204020203" pitchFamily="34" charset="0"/>
              </a:rPr>
              <a:t>Fennoscandia ice sheets melted at about 11,000 years before present. Since then, relative sea-level in those regions has been falling, indicating uplift.</a:t>
            </a:r>
          </a:p>
        </p:txBody>
      </p:sp>
      <p:pic>
        <p:nvPicPr>
          <p:cNvPr id="10" name="Picture 9" descr="Map&#10;&#10;Description automatically generated">
            <a:extLst>
              <a:ext uri="{FF2B5EF4-FFF2-40B4-BE49-F238E27FC236}">
                <a16:creationId xmlns:a16="http://schemas.microsoft.com/office/drawing/2014/main" id="{717A6AA2-FE6F-C644-9BD8-EC58599279F3}"/>
              </a:ext>
            </a:extLst>
          </p:cNvPr>
          <p:cNvPicPr>
            <a:picLocks noChangeAspect="1"/>
          </p:cNvPicPr>
          <p:nvPr/>
        </p:nvPicPr>
        <p:blipFill>
          <a:blip r:embed="rId3"/>
          <a:stretch>
            <a:fillRect/>
          </a:stretch>
        </p:blipFill>
        <p:spPr>
          <a:xfrm>
            <a:off x="4958455" y="685225"/>
            <a:ext cx="3801497" cy="5304182"/>
          </a:xfrm>
          <a:prstGeom prst="rect">
            <a:avLst/>
          </a:prstGeom>
        </p:spPr>
      </p:pic>
      <p:pic>
        <p:nvPicPr>
          <p:cNvPr id="11" name="Picture 10" descr="Chart&#10;&#10;Description automatically generated">
            <a:extLst>
              <a:ext uri="{FF2B5EF4-FFF2-40B4-BE49-F238E27FC236}">
                <a16:creationId xmlns:a16="http://schemas.microsoft.com/office/drawing/2014/main" id="{523BC782-94A9-2A48-8A5D-AB705393B182}"/>
              </a:ext>
            </a:extLst>
          </p:cNvPr>
          <p:cNvPicPr>
            <a:picLocks noChangeAspect="1"/>
          </p:cNvPicPr>
          <p:nvPr/>
        </p:nvPicPr>
        <p:blipFill>
          <a:blip r:embed="rId4"/>
          <a:stretch>
            <a:fillRect/>
          </a:stretch>
        </p:blipFill>
        <p:spPr>
          <a:xfrm>
            <a:off x="5588274" y="5989407"/>
            <a:ext cx="3003073" cy="646454"/>
          </a:xfrm>
          <a:prstGeom prst="rect">
            <a:avLst/>
          </a:prstGeom>
        </p:spPr>
      </p:pic>
      <p:pic>
        <p:nvPicPr>
          <p:cNvPr id="8" name="Picture 7" descr="Chart, scatter chart&#10;&#10;Description automatically generated">
            <a:extLst>
              <a:ext uri="{FF2B5EF4-FFF2-40B4-BE49-F238E27FC236}">
                <a16:creationId xmlns:a16="http://schemas.microsoft.com/office/drawing/2014/main" id="{045DB061-98FF-5541-8EB3-0FBFDA652965}"/>
              </a:ext>
            </a:extLst>
          </p:cNvPr>
          <p:cNvPicPr>
            <a:picLocks noChangeAspect="1"/>
          </p:cNvPicPr>
          <p:nvPr/>
        </p:nvPicPr>
        <p:blipFill>
          <a:blip r:embed="rId5"/>
          <a:stretch>
            <a:fillRect/>
          </a:stretch>
        </p:blipFill>
        <p:spPr>
          <a:xfrm>
            <a:off x="384048" y="2317451"/>
            <a:ext cx="4626864" cy="275000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3F7053-5CB3-2344-89B5-C948002A5F81}"/>
                  </a:ext>
                </a:extLst>
              </p:cNvPr>
              <p:cNvSpPr txBox="1"/>
              <p:nvPr/>
            </p:nvSpPr>
            <p:spPr>
              <a:xfrm>
                <a:off x="132731" y="5378117"/>
                <a:ext cx="5455543" cy="1222579"/>
              </a:xfrm>
              <a:prstGeom prst="rect">
                <a:avLst/>
              </a:prstGeom>
              <a:noFill/>
            </p:spPr>
            <p:txBody>
              <a:bodyPr wrap="square">
                <a:spAutoFit/>
              </a:bodyPr>
              <a:lstStyle/>
              <a:p>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𝜏</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=4</m:t>
                    </m:r>
                    <m:r>
                      <a:rPr lang="en-US" sz="1800" b="0" i="1" smtClean="0">
                        <a:latin typeface="Cambria Math" panose="02040503050406030204" pitchFamily="18" charset="0"/>
                        <a:ea typeface="Cambria Math" panose="02040503050406030204" pitchFamily="18" charset="0"/>
                      </a:rPr>
                      <m:t>𝜋𝜂</m:t>
                    </m:r>
                  </m:oMath>
                </a14:m>
                <a:r>
                  <a:rPr lang="en-US" sz="1800" dirty="0">
                    <a:latin typeface="Segoe UI Symbol" panose="020B0502040204020203" pitchFamily="34" charset="0"/>
                    <a:ea typeface="Segoe UI Symbol" panose="020B0502040204020203" pitchFamily="34" charset="0"/>
                  </a:rPr>
                  <a:t>/(</a:t>
                </a:r>
                <a14:m>
                  <m:oMath xmlns:m="http://schemas.openxmlformats.org/officeDocument/2006/math">
                    <m:r>
                      <a:rPr lang="en-US" sz="1800" i="1">
                        <a:latin typeface="Cambria Math" panose="02040503050406030204" pitchFamily="18" charset="0"/>
                        <a:ea typeface="Cambria Math" panose="02040503050406030204" pitchFamily="18" charset="0"/>
                      </a:rPr>
                      <m:t>𝜌</m:t>
                    </m:r>
                    <m:r>
                      <a:rPr lang="en-US" sz="1800" i="1">
                        <a:latin typeface="Cambria Math" panose="02040503050406030204" pitchFamily="18" charset="0"/>
                        <a:ea typeface="Cambria Math" panose="02040503050406030204" pitchFamily="18" charset="0"/>
                      </a:rPr>
                      <m:t>𝑔</m:t>
                    </m:r>
                    <m:r>
                      <a:rPr lang="en-US" sz="1800" i="1" smtClean="0">
                        <a:latin typeface="Cambria Math" panose="02040503050406030204" pitchFamily="18" charset="0"/>
                        <a:ea typeface="Cambria Math" panose="02040503050406030204" pitchFamily="18" charset="0"/>
                      </a:rPr>
                      <m:t>𝜆</m:t>
                    </m:r>
                    <m:r>
                      <a:rPr lang="en-US" sz="1800" b="0" i="1" smtClean="0">
                        <a:latin typeface="Cambria Math" panose="02040503050406030204" pitchFamily="18" charset="0"/>
                        <a:ea typeface="Cambria Math" panose="02040503050406030204" pitchFamily="18" charset="0"/>
                      </a:rPr>
                      <m:t>)</m:t>
                    </m:r>
                  </m:oMath>
                </a14:m>
                <a:endParaRPr lang="en-US" sz="1800" b="0" dirty="0">
                  <a:latin typeface="Segoe UI Symbol" panose="020B0502040204020203" pitchFamily="34" charset="0"/>
                  <a:ea typeface="Cambria Math" panose="02040503050406030204" pitchFamily="18" charset="0"/>
                </a:endParaRPr>
              </a:p>
              <a:p>
                <a:endParaRPr lang="en-US" sz="500" b="0" dirty="0">
                  <a:latin typeface="Segoe UI Symbol" panose="020B0502040204020203" pitchFamily="34" charset="0"/>
                  <a:ea typeface="Cambria Math" panose="02040503050406030204" pitchFamily="18" charset="0"/>
                </a:endParaRPr>
              </a:p>
              <a:p>
                <a:endParaRPr lang="en-US" sz="600" b="0" i="1" dirty="0">
                  <a:latin typeface="Cambria Math" panose="02040503050406030204" pitchFamily="18" charset="0"/>
                  <a:ea typeface="Cambria Math" panose="02040503050406030204" pitchFamily="18" charset="0"/>
                </a:endParaRPr>
              </a:p>
              <a:p>
                <a14:m>
                  <m:oMath xmlns:m="http://schemas.openxmlformats.org/officeDocument/2006/math">
                    <m:r>
                      <a:rPr lang="en-US" i="1">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0</m:t>
                        </m:r>
                      </m:sub>
                    </m:sSub>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ea typeface="Cambria Math" panose="02040503050406030204" pitchFamily="18" charset="0"/>
                      </a:rPr>
                      <m:t>=(4.6</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3∗3</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7)</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3300.10.2000</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𝜋</m:t>
                        </m:r>
                      </m:den>
                    </m:f>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21</m:t>
                        </m:r>
                      </m:sup>
                    </m:sSup>
                  </m:oMath>
                </a14:m>
                <a:r>
                  <a:rPr lang="en-US" dirty="0">
                    <a:latin typeface="Segoe UI Symbol" panose="020B0502040204020203" pitchFamily="34" charset="0"/>
                    <a:ea typeface="Cambria Math" panose="02040503050406030204" pitchFamily="18" charset="0"/>
                  </a:rPr>
                  <a:t> Pa s</a:t>
                </a:r>
              </a:p>
              <a:p>
                <a:endParaRPr lang="en-US" sz="1800" dirty="0">
                  <a:latin typeface="Segoe UI Symbol" panose="020B0502040204020203" pitchFamily="34" charset="0"/>
                  <a:ea typeface="Segoe UI Symbol" panose="020B0502040204020203" pitchFamily="34" charset="0"/>
                </a:endParaRPr>
              </a:p>
            </p:txBody>
          </p:sp>
        </mc:Choice>
        <mc:Fallback xmlns="">
          <p:sp>
            <p:nvSpPr>
              <p:cNvPr id="9" name="TextBox 8">
                <a:extLst>
                  <a:ext uri="{FF2B5EF4-FFF2-40B4-BE49-F238E27FC236}">
                    <a16:creationId xmlns:a16="http://schemas.microsoft.com/office/drawing/2014/main" id="{793F7053-5CB3-2344-89B5-C948002A5F81}"/>
                  </a:ext>
                </a:extLst>
              </p:cNvPr>
              <p:cNvSpPr txBox="1">
                <a:spLocks noRot="1" noChangeAspect="1" noMove="1" noResize="1" noEditPoints="1" noAdjustHandles="1" noChangeArrowheads="1" noChangeShapeType="1" noTextEdit="1"/>
              </p:cNvSpPr>
              <p:nvPr/>
            </p:nvSpPr>
            <p:spPr>
              <a:xfrm>
                <a:off x="132731" y="5378117"/>
                <a:ext cx="5455543" cy="1222579"/>
              </a:xfrm>
              <a:prstGeom prst="rect">
                <a:avLst/>
              </a:prstGeom>
              <a:blipFill>
                <a:blip r:embed="rId6"/>
                <a:stretch>
                  <a:fillRect t="-2062"/>
                </a:stretch>
              </a:blipFill>
            </p:spPr>
            <p:txBody>
              <a:bodyPr/>
              <a:lstStyle/>
              <a:p>
                <a:r>
                  <a:rPr lang="en-US">
                    <a:noFill/>
                  </a:rPr>
                  <a:t> </a:t>
                </a:r>
              </a:p>
            </p:txBody>
          </p:sp>
        </mc:Fallback>
      </mc:AlternateContent>
    </p:spTree>
    <p:extLst>
      <p:ext uri="{BB962C8B-B14F-4D97-AF65-F5344CB8AC3E}">
        <p14:creationId xmlns:p14="http://schemas.microsoft.com/office/powerpoint/2010/main" val="278791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Modern glacial isostatic adjustment research</a:t>
            </a:r>
          </a:p>
        </p:txBody>
      </p:sp>
      <p:sp>
        <p:nvSpPr>
          <p:cNvPr id="13" name="TextBox 12">
            <a:extLst>
              <a:ext uri="{FF2B5EF4-FFF2-40B4-BE49-F238E27FC236}">
                <a16:creationId xmlns:a16="http://schemas.microsoft.com/office/drawing/2014/main" id="{23F5A652-CCF9-EC4F-ACA5-98614B49804C}"/>
              </a:ext>
            </a:extLst>
          </p:cNvPr>
          <p:cNvSpPr txBox="1"/>
          <p:nvPr/>
        </p:nvSpPr>
        <p:spPr>
          <a:xfrm>
            <a:off x="321799" y="664018"/>
            <a:ext cx="8500401" cy="769441"/>
          </a:xfrm>
          <a:prstGeom prst="rect">
            <a:avLst/>
          </a:prstGeom>
          <a:noFill/>
        </p:spPr>
        <p:txBody>
          <a:bodyPr wrap="square">
            <a:spAutoFit/>
          </a:bodyPr>
          <a:lstStyle/>
          <a:p>
            <a:pPr algn="ctr"/>
            <a:r>
              <a:rPr lang="en-US" sz="2200" dirty="0">
                <a:latin typeface="Segoe UI Symbol" panose="020B0502040204020203" pitchFamily="34" charset="0"/>
                <a:ea typeface="Segoe UI Symbol" panose="020B0502040204020203" pitchFamily="34" charset="0"/>
              </a:rPr>
              <a:t>How do spatially variable mantle viscosities (e.g., due to thermal anomalies, melt) impact spatial patterns of postglacial rebound</a:t>
            </a:r>
          </a:p>
        </p:txBody>
      </p:sp>
      <p:pic>
        <p:nvPicPr>
          <p:cNvPr id="3" name="Picture 2" descr="Chart, bubble chart&#10;&#10;Description automatically generated">
            <a:extLst>
              <a:ext uri="{FF2B5EF4-FFF2-40B4-BE49-F238E27FC236}">
                <a16:creationId xmlns:a16="http://schemas.microsoft.com/office/drawing/2014/main" id="{A595A865-DE95-B14C-8B58-556846AFF3E3}"/>
              </a:ext>
            </a:extLst>
          </p:cNvPr>
          <p:cNvPicPr>
            <a:picLocks noChangeAspect="1"/>
          </p:cNvPicPr>
          <p:nvPr/>
        </p:nvPicPr>
        <p:blipFill>
          <a:blip r:embed="rId3"/>
          <a:stretch>
            <a:fillRect/>
          </a:stretch>
        </p:blipFill>
        <p:spPr>
          <a:xfrm>
            <a:off x="1765739" y="1623440"/>
            <a:ext cx="6148552" cy="3670123"/>
          </a:xfrm>
          <a:prstGeom prst="rect">
            <a:avLst/>
          </a:prstGeom>
        </p:spPr>
      </p:pic>
      <p:sp>
        <p:nvSpPr>
          <p:cNvPr id="15" name="TextBox 14">
            <a:extLst>
              <a:ext uri="{FF2B5EF4-FFF2-40B4-BE49-F238E27FC236}">
                <a16:creationId xmlns:a16="http://schemas.microsoft.com/office/drawing/2014/main" id="{81BD5400-2343-4148-801E-9E617E989E2F}"/>
              </a:ext>
            </a:extLst>
          </p:cNvPr>
          <p:cNvSpPr txBox="1"/>
          <p:nvPr/>
        </p:nvSpPr>
        <p:spPr>
          <a:xfrm>
            <a:off x="7551771" y="1707460"/>
            <a:ext cx="1576463" cy="553998"/>
          </a:xfrm>
          <a:prstGeom prst="rect">
            <a:avLst/>
          </a:prstGeom>
          <a:noFill/>
        </p:spPr>
        <p:txBody>
          <a:bodyPr wrap="square" rtlCol="0">
            <a:spAutoFit/>
          </a:bodyPr>
          <a:lstStyle/>
          <a:p>
            <a:r>
              <a:rPr lang="en-US" sz="1500" i="1" dirty="0">
                <a:solidFill>
                  <a:schemeClr val="bg2">
                    <a:lumMod val="50000"/>
                  </a:schemeClr>
                </a:solidFill>
                <a:latin typeface="Segoe UI Symbol" panose="020B0502040204020203" pitchFamily="34" charset="0"/>
                <a:ea typeface="Segoe UI Symbol" panose="020B0502040204020203" pitchFamily="34" charset="0"/>
              </a:rPr>
              <a:t>Van der Wal et al., 2015, EPSL</a:t>
            </a:r>
          </a:p>
        </p:txBody>
      </p:sp>
    </p:spTree>
    <p:extLst>
      <p:ext uri="{BB962C8B-B14F-4D97-AF65-F5344CB8AC3E}">
        <p14:creationId xmlns:p14="http://schemas.microsoft.com/office/powerpoint/2010/main" val="2639799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Modern glacial isostatic adjustment research</a:t>
            </a:r>
          </a:p>
        </p:txBody>
      </p:sp>
      <p:sp>
        <p:nvSpPr>
          <p:cNvPr id="13" name="TextBox 12">
            <a:extLst>
              <a:ext uri="{FF2B5EF4-FFF2-40B4-BE49-F238E27FC236}">
                <a16:creationId xmlns:a16="http://schemas.microsoft.com/office/drawing/2014/main" id="{23F5A652-CCF9-EC4F-ACA5-98614B49804C}"/>
              </a:ext>
            </a:extLst>
          </p:cNvPr>
          <p:cNvSpPr txBox="1"/>
          <p:nvPr/>
        </p:nvSpPr>
        <p:spPr>
          <a:xfrm>
            <a:off x="321799" y="664018"/>
            <a:ext cx="8500401" cy="769441"/>
          </a:xfrm>
          <a:prstGeom prst="rect">
            <a:avLst/>
          </a:prstGeom>
          <a:noFill/>
        </p:spPr>
        <p:txBody>
          <a:bodyPr wrap="square">
            <a:spAutoFit/>
          </a:bodyPr>
          <a:lstStyle/>
          <a:p>
            <a:pPr algn="ctr"/>
            <a:r>
              <a:rPr lang="en-US" sz="2200" dirty="0">
                <a:latin typeface="Segoe UI Symbol" panose="020B0502040204020203" pitchFamily="34" charset="0"/>
                <a:ea typeface="Segoe UI Symbol" panose="020B0502040204020203" pitchFamily="34" charset="0"/>
              </a:rPr>
              <a:t>How do spatially variable mantle viscosities (e.g., due to thermal anomalies, melt) impact spatial patterns of postglacial rebound</a:t>
            </a:r>
          </a:p>
        </p:txBody>
      </p:sp>
      <p:pic>
        <p:nvPicPr>
          <p:cNvPr id="3" name="Picture 2" descr="Chart, bubble chart&#10;&#10;Description automatically generated">
            <a:extLst>
              <a:ext uri="{FF2B5EF4-FFF2-40B4-BE49-F238E27FC236}">
                <a16:creationId xmlns:a16="http://schemas.microsoft.com/office/drawing/2014/main" id="{A595A865-DE95-B14C-8B58-556846AFF3E3}"/>
              </a:ext>
            </a:extLst>
          </p:cNvPr>
          <p:cNvPicPr>
            <a:picLocks noChangeAspect="1"/>
          </p:cNvPicPr>
          <p:nvPr/>
        </p:nvPicPr>
        <p:blipFill>
          <a:blip r:embed="rId3"/>
          <a:stretch>
            <a:fillRect/>
          </a:stretch>
        </p:blipFill>
        <p:spPr>
          <a:xfrm>
            <a:off x="1765739" y="1623440"/>
            <a:ext cx="6148552" cy="3670123"/>
          </a:xfrm>
          <a:prstGeom prst="rect">
            <a:avLst/>
          </a:prstGeom>
        </p:spPr>
      </p:pic>
      <p:sp>
        <p:nvSpPr>
          <p:cNvPr id="15" name="TextBox 14">
            <a:extLst>
              <a:ext uri="{FF2B5EF4-FFF2-40B4-BE49-F238E27FC236}">
                <a16:creationId xmlns:a16="http://schemas.microsoft.com/office/drawing/2014/main" id="{81BD5400-2343-4148-801E-9E617E989E2F}"/>
              </a:ext>
            </a:extLst>
          </p:cNvPr>
          <p:cNvSpPr txBox="1"/>
          <p:nvPr/>
        </p:nvSpPr>
        <p:spPr>
          <a:xfrm>
            <a:off x="7551771" y="1707460"/>
            <a:ext cx="1576463" cy="553998"/>
          </a:xfrm>
          <a:prstGeom prst="rect">
            <a:avLst/>
          </a:prstGeom>
          <a:noFill/>
        </p:spPr>
        <p:txBody>
          <a:bodyPr wrap="square" rtlCol="0">
            <a:spAutoFit/>
          </a:bodyPr>
          <a:lstStyle/>
          <a:p>
            <a:r>
              <a:rPr lang="en-US" sz="1500" i="1" dirty="0">
                <a:solidFill>
                  <a:schemeClr val="bg2">
                    <a:lumMod val="50000"/>
                  </a:schemeClr>
                </a:solidFill>
                <a:latin typeface="Segoe UI Symbol" panose="020B0502040204020203" pitchFamily="34" charset="0"/>
                <a:ea typeface="Segoe UI Symbol" panose="020B0502040204020203" pitchFamily="34" charset="0"/>
              </a:rPr>
              <a:t>Van der Wal et al., 2015, EPSL</a:t>
            </a:r>
          </a:p>
        </p:txBody>
      </p:sp>
      <p:sp>
        <p:nvSpPr>
          <p:cNvPr id="2" name="Freeform 1">
            <a:extLst>
              <a:ext uri="{FF2B5EF4-FFF2-40B4-BE49-F238E27FC236}">
                <a16:creationId xmlns:a16="http://schemas.microsoft.com/office/drawing/2014/main" id="{41CF29AF-810C-0849-BF95-A7ED6F30FFFD}"/>
              </a:ext>
            </a:extLst>
          </p:cNvPr>
          <p:cNvSpPr/>
          <p:nvPr/>
        </p:nvSpPr>
        <p:spPr>
          <a:xfrm>
            <a:off x="2534673" y="2395983"/>
            <a:ext cx="1359409" cy="1655756"/>
          </a:xfrm>
          <a:custGeom>
            <a:avLst/>
            <a:gdLst>
              <a:gd name="connsiteX0" fmla="*/ 1044102 w 1769237"/>
              <a:gd name="connsiteY0" fmla="*/ 142266 h 1850795"/>
              <a:gd name="connsiteX1" fmla="*/ 287357 w 1769237"/>
              <a:gd name="connsiteY1" fmla="*/ 16142 h 1850795"/>
              <a:gd name="connsiteX2" fmla="*/ 3577 w 1769237"/>
              <a:gd name="connsiteY2" fmla="*/ 347218 h 1850795"/>
              <a:gd name="connsiteX3" fmla="*/ 224295 w 1769237"/>
              <a:gd name="connsiteY3" fmla="*/ 1245852 h 1850795"/>
              <a:gd name="connsiteX4" fmla="*/ 1406709 w 1769237"/>
              <a:gd name="connsiteY4" fmla="*/ 1844942 h 1850795"/>
              <a:gd name="connsiteX5" fmla="*/ 1753550 w 1769237"/>
              <a:gd name="connsiteY5" fmla="*/ 1513866 h 1850795"/>
              <a:gd name="connsiteX6" fmla="*/ 1643191 w 1769237"/>
              <a:gd name="connsiteY6" fmla="*/ 914777 h 1850795"/>
              <a:gd name="connsiteX7" fmla="*/ 1044102 w 1769237"/>
              <a:gd name="connsiteY7" fmla="*/ 142266 h 18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37" h="1850795">
                <a:moveTo>
                  <a:pt x="1044102" y="142266"/>
                </a:moveTo>
                <a:cubicBezTo>
                  <a:pt x="818130" y="-7506"/>
                  <a:pt x="460778" y="-18017"/>
                  <a:pt x="287357" y="16142"/>
                </a:cubicBezTo>
                <a:cubicBezTo>
                  <a:pt x="113936" y="50301"/>
                  <a:pt x="14087" y="142266"/>
                  <a:pt x="3577" y="347218"/>
                </a:cubicBezTo>
                <a:cubicBezTo>
                  <a:pt x="-6933" y="552170"/>
                  <a:pt x="-9560" y="996231"/>
                  <a:pt x="224295" y="1245852"/>
                </a:cubicBezTo>
                <a:cubicBezTo>
                  <a:pt x="458150" y="1495473"/>
                  <a:pt x="1151833" y="1800273"/>
                  <a:pt x="1406709" y="1844942"/>
                </a:cubicBezTo>
                <a:cubicBezTo>
                  <a:pt x="1661585" y="1889611"/>
                  <a:pt x="1714136" y="1668893"/>
                  <a:pt x="1753550" y="1513866"/>
                </a:cubicBezTo>
                <a:cubicBezTo>
                  <a:pt x="1792964" y="1358839"/>
                  <a:pt x="1758805" y="1135494"/>
                  <a:pt x="1643191" y="914777"/>
                </a:cubicBezTo>
                <a:cubicBezTo>
                  <a:pt x="1527577" y="694060"/>
                  <a:pt x="1270074" y="292038"/>
                  <a:pt x="1044102" y="142266"/>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F94C7C-331F-6D41-8BD7-CCDE206EED30}"/>
                  </a:ext>
                </a:extLst>
              </p:cNvPr>
              <p:cNvSpPr txBox="1"/>
              <p:nvPr/>
            </p:nvSpPr>
            <p:spPr>
              <a:xfrm>
                <a:off x="408695" y="1956581"/>
                <a:ext cx="1824069" cy="1138773"/>
              </a:xfrm>
              <a:prstGeom prst="rect">
                <a:avLst/>
              </a:prstGeom>
              <a:noFill/>
            </p:spPr>
            <p:txBody>
              <a:bodyPr wrap="square">
                <a:spAutoFit/>
              </a:bodyPr>
              <a:lstStyle/>
              <a:p>
                <a:pPr algn="ctr"/>
                <a:r>
                  <a:rPr lang="en-US" sz="1700" dirty="0">
                    <a:solidFill>
                      <a:srgbClr val="FF0000"/>
                    </a:solidFill>
                    <a:latin typeface="Segoe UI Symbol" panose="020B0502040204020203" pitchFamily="34" charset="0"/>
                    <a:ea typeface="Segoe UI Symbol" panose="020B0502040204020203" pitchFamily="34" charset="0"/>
                  </a:rPr>
                  <a:t>Rapid uplift suggests low </a:t>
                </a:r>
                <a14:m>
                  <m:oMath xmlns:m="http://schemas.openxmlformats.org/officeDocument/2006/math">
                    <m:r>
                      <a:rPr lang="en-US" sz="1700" i="1" smtClean="0">
                        <a:solidFill>
                          <a:srgbClr val="FF0000"/>
                        </a:solidFill>
                        <a:latin typeface="Cambria Math" panose="02040503050406030204" pitchFamily="18" charset="0"/>
                        <a:ea typeface="Cambria Math" panose="02040503050406030204" pitchFamily="18" charset="0"/>
                      </a:rPr>
                      <m:t>𝜂</m:t>
                    </m:r>
                  </m:oMath>
                </a14:m>
                <a:r>
                  <a:rPr lang="en-US" sz="1700" dirty="0">
                    <a:solidFill>
                      <a:srgbClr val="FF0000"/>
                    </a:solidFill>
                    <a:latin typeface="Segoe UI Symbol" panose="020B0502040204020203" pitchFamily="34" charset="0"/>
                    <a:ea typeface="Segoe UI Symbol" panose="020B0502040204020203" pitchFamily="34" charset="0"/>
                  </a:rPr>
                  <a:t> in Western </a:t>
                </a:r>
                <a:r>
                  <a:rPr lang="en-US" sz="1700" dirty="0" err="1">
                    <a:solidFill>
                      <a:srgbClr val="FF0000"/>
                    </a:solidFill>
                    <a:latin typeface="Segoe UI Symbol" panose="020B0502040204020203" pitchFamily="34" charset="0"/>
                    <a:ea typeface="Segoe UI Symbol" panose="020B0502040204020203" pitchFamily="34" charset="0"/>
                  </a:rPr>
                  <a:t>Antartica</a:t>
                </a:r>
                <a:endParaRPr lang="en-US" sz="1700" dirty="0">
                  <a:solidFill>
                    <a:srgbClr val="FF0000"/>
                  </a:solidFill>
                  <a:latin typeface="Segoe UI Symbol" panose="020B0502040204020203" pitchFamily="34" charset="0"/>
                  <a:ea typeface="Segoe UI Symbol" panose="020B0502040204020203" pitchFamily="34" charset="0"/>
                </a:endParaRPr>
              </a:p>
            </p:txBody>
          </p:sp>
        </mc:Choice>
        <mc:Fallback xmlns="">
          <p:sp>
            <p:nvSpPr>
              <p:cNvPr id="8" name="TextBox 7">
                <a:extLst>
                  <a:ext uri="{FF2B5EF4-FFF2-40B4-BE49-F238E27FC236}">
                    <a16:creationId xmlns:a16="http://schemas.microsoft.com/office/drawing/2014/main" id="{EEF94C7C-331F-6D41-8BD7-CCDE206EED30}"/>
                  </a:ext>
                </a:extLst>
              </p:cNvPr>
              <p:cNvSpPr txBox="1">
                <a:spLocks noRot="1" noChangeAspect="1" noMove="1" noResize="1" noEditPoints="1" noAdjustHandles="1" noChangeArrowheads="1" noChangeShapeType="1" noTextEdit="1"/>
              </p:cNvSpPr>
              <p:nvPr/>
            </p:nvSpPr>
            <p:spPr>
              <a:xfrm>
                <a:off x="408695" y="1956581"/>
                <a:ext cx="1824069" cy="1138773"/>
              </a:xfrm>
              <a:prstGeom prst="rect">
                <a:avLst/>
              </a:prstGeom>
              <a:blipFill>
                <a:blip r:embed="rId4"/>
                <a:stretch>
                  <a:fillRect t="-2222" b="-7778"/>
                </a:stretch>
              </a:blipFill>
            </p:spPr>
            <p:txBody>
              <a:bodyPr/>
              <a:lstStyle/>
              <a:p>
                <a:r>
                  <a:rPr lang="en-US">
                    <a:noFill/>
                  </a:rPr>
                  <a:t> </a:t>
                </a:r>
              </a:p>
            </p:txBody>
          </p:sp>
        </mc:Fallback>
      </mc:AlternateContent>
    </p:spTree>
    <p:extLst>
      <p:ext uri="{BB962C8B-B14F-4D97-AF65-F5344CB8AC3E}">
        <p14:creationId xmlns:p14="http://schemas.microsoft.com/office/powerpoint/2010/main" val="28450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A60F0DF-51B4-C948-A53B-B2CD43C57473}"/>
              </a:ext>
            </a:extLst>
          </p:cNvPr>
          <p:cNvSpPr txBox="1"/>
          <p:nvPr/>
        </p:nvSpPr>
        <p:spPr>
          <a:xfrm>
            <a:off x="0" y="36576"/>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stream function</a:t>
            </a:r>
          </a:p>
        </p:txBody>
      </p:sp>
      <p:pic>
        <p:nvPicPr>
          <p:cNvPr id="1026" name="Picture 2">
            <a:extLst>
              <a:ext uri="{FF2B5EF4-FFF2-40B4-BE49-F238E27FC236}">
                <a16:creationId xmlns:a16="http://schemas.microsoft.com/office/drawing/2014/main" id="{7AE31BF1-9199-0C46-90C0-B56E203EE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944" y="916561"/>
            <a:ext cx="6721390" cy="54559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254AD1-A3F2-4448-8326-06BC2163AA77}"/>
              </a:ext>
            </a:extLst>
          </p:cNvPr>
          <p:cNvSpPr txBox="1"/>
          <p:nvPr/>
        </p:nvSpPr>
        <p:spPr>
          <a:xfrm>
            <a:off x="564072" y="753082"/>
            <a:ext cx="1761744" cy="400110"/>
          </a:xfrm>
          <a:prstGeom prst="rect">
            <a:avLst/>
          </a:prstGeom>
          <a:noFill/>
        </p:spPr>
        <p:txBody>
          <a:bodyPr wrap="square" rtlCol="0">
            <a:spAutoFit/>
          </a:bodyPr>
          <a:lstStyle/>
          <a:p>
            <a:r>
              <a:rPr lang="en-US" sz="2000" dirty="0">
                <a:solidFill>
                  <a:schemeClr val="accent1">
                    <a:lumMod val="75000"/>
                  </a:schemeClr>
                </a:solidFill>
                <a:latin typeface="Segoe UI Symbol" panose="020B0502040204020203" pitchFamily="34" charset="0"/>
                <a:ea typeface="Segoe UI Symbol" panose="020B0502040204020203" pitchFamily="34" charset="0"/>
              </a:rPr>
              <a:t>Streamlines</a:t>
            </a:r>
          </a:p>
        </p:txBody>
      </p:sp>
    </p:spTree>
    <p:extLst>
      <p:ext uri="{BB962C8B-B14F-4D97-AF65-F5344CB8AC3E}">
        <p14:creationId xmlns:p14="http://schemas.microsoft.com/office/powerpoint/2010/main" val="3144201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Modern glacial isostatic adjustment research</a:t>
            </a:r>
          </a:p>
        </p:txBody>
      </p:sp>
      <p:sp>
        <p:nvSpPr>
          <p:cNvPr id="13" name="TextBox 12">
            <a:extLst>
              <a:ext uri="{FF2B5EF4-FFF2-40B4-BE49-F238E27FC236}">
                <a16:creationId xmlns:a16="http://schemas.microsoft.com/office/drawing/2014/main" id="{23F5A652-CCF9-EC4F-ACA5-98614B49804C}"/>
              </a:ext>
            </a:extLst>
          </p:cNvPr>
          <p:cNvSpPr txBox="1"/>
          <p:nvPr/>
        </p:nvSpPr>
        <p:spPr>
          <a:xfrm>
            <a:off x="321799" y="664018"/>
            <a:ext cx="8500401" cy="769441"/>
          </a:xfrm>
          <a:prstGeom prst="rect">
            <a:avLst/>
          </a:prstGeom>
          <a:noFill/>
        </p:spPr>
        <p:txBody>
          <a:bodyPr wrap="square">
            <a:spAutoFit/>
          </a:bodyPr>
          <a:lstStyle/>
          <a:p>
            <a:pPr algn="ctr"/>
            <a:r>
              <a:rPr lang="en-US" sz="2200" dirty="0">
                <a:latin typeface="Segoe UI Symbol" panose="020B0502040204020203" pitchFamily="34" charset="0"/>
                <a:ea typeface="Segoe UI Symbol" panose="020B0502040204020203" pitchFamily="34" charset="0"/>
              </a:rPr>
              <a:t>How do spatially variable mantle viscosities (e.g., due to thermal anomalies, melt) impact spatial patterns of postglacial rebound</a:t>
            </a:r>
          </a:p>
        </p:txBody>
      </p:sp>
      <p:pic>
        <p:nvPicPr>
          <p:cNvPr id="3" name="Picture 2" descr="Chart, bubble chart&#10;&#10;Description automatically generated">
            <a:extLst>
              <a:ext uri="{FF2B5EF4-FFF2-40B4-BE49-F238E27FC236}">
                <a16:creationId xmlns:a16="http://schemas.microsoft.com/office/drawing/2014/main" id="{A595A865-DE95-B14C-8B58-556846AFF3E3}"/>
              </a:ext>
            </a:extLst>
          </p:cNvPr>
          <p:cNvPicPr>
            <a:picLocks noChangeAspect="1"/>
          </p:cNvPicPr>
          <p:nvPr/>
        </p:nvPicPr>
        <p:blipFill>
          <a:blip r:embed="rId3"/>
          <a:stretch>
            <a:fillRect/>
          </a:stretch>
        </p:blipFill>
        <p:spPr>
          <a:xfrm>
            <a:off x="1765739" y="1623440"/>
            <a:ext cx="6148552" cy="3670123"/>
          </a:xfrm>
          <a:prstGeom prst="rect">
            <a:avLst/>
          </a:prstGeom>
        </p:spPr>
      </p:pic>
      <p:sp>
        <p:nvSpPr>
          <p:cNvPr id="15" name="TextBox 14">
            <a:extLst>
              <a:ext uri="{FF2B5EF4-FFF2-40B4-BE49-F238E27FC236}">
                <a16:creationId xmlns:a16="http://schemas.microsoft.com/office/drawing/2014/main" id="{81BD5400-2343-4148-801E-9E617E989E2F}"/>
              </a:ext>
            </a:extLst>
          </p:cNvPr>
          <p:cNvSpPr txBox="1"/>
          <p:nvPr/>
        </p:nvSpPr>
        <p:spPr>
          <a:xfrm>
            <a:off x="7551771" y="1707460"/>
            <a:ext cx="1576463" cy="553998"/>
          </a:xfrm>
          <a:prstGeom prst="rect">
            <a:avLst/>
          </a:prstGeom>
          <a:noFill/>
        </p:spPr>
        <p:txBody>
          <a:bodyPr wrap="square" rtlCol="0">
            <a:spAutoFit/>
          </a:bodyPr>
          <a:lstStyle/>
          <a:p>
            <a:r>
              <a:rPr lang="en-US" sz="1500" i="1" dirty="0">
                <a:solidFill>
                  <a:schemeClr val="bg2">
                    <a:lumMod val="50000"/>
                  </a:schemeClr>
                </a:solidFill>
                <a:latin typeface="Segoe UI Symbol" panose="020B0502040204020203" pitchFamily="34" charset="0"/>
                <a:ea typeface="Segoe UI Symbol" panose="020B0502040204020203" pitchFamily="34" charset="0"/>
              </a:rPr>
              <a:t>Van der Wal et al., 2015, EPSL</a:t>
            </a:r>
          </a:p>
        </p:txBody>
      </p:sp>
      <p:sp>
        <p:nvSpPr>
          <p:cNvPr id="2" name="Freeform 1">
            <a:extLst>
              <a:ext uri="{FF2B5EF4-FFF2-40B4-BE49-F238E27FC236}">
                <a16:creationId xmlns:a16="http://schemas.microsoft.com/office/drawing/2014/main" id="{41CF29AF-810C-0849-BF95-A7ED6F30FFFD}"/>
              </a:ext>
            </a:extLst>
          </p:cNvPr>
          <p:cNvSpPr/>
          <p:nvPr/>
        </p:nvSpPr>
        <p:spPr>
          <a:xfrm>
            <a:off x="2534673" y="2395983"/>
            <a:ext cx="1359409" cy="1655756"/>
          </a:xfrm>
          <a:custGeom>
            <a:avLst/>
            <a:gdLst>
              <a:gd name="connsiteX0" fmla="*/ 1044102 w 1769237"/>
              <a:gd name="connsiteY0" fmla="*/ 142266 h 1850795"/>
              <a:gd name="connsiteX1" fmla="*/ 287357 w 1769237"/>
              <a:gd name="connsiteY1" fmla="*/ 16142 h 1850795"/>
              <a:gd name="connsiteX2" fmla="*/ 3577 w 1769237"/>
              <a:gd name="connsiteY2" fmla="*/ 347218 h 1850795"/>
              <a:gd name="connsiteX3" fmla="*/ 224295 w 1769237"/>
              <a:gd name="connsiteY3" fmla="*/ 1245852 h 1850795"/>
              <a:gd name="connsiteX4" fmla="*/ 1406709 w 1769237"/>
              <a:gd name="connsiteY4" fmla="*/ 1844942 h 1850795"/>
              <a:gd name="connsiteX5" fmla="*/ 1753550 w 1769237"/>
              <a:gd name="connsiteY5" fmla="*/ 1513866 h 1850795"/>
              <a:gd name="connsiteX6" fmla="*/ 1643191 w 1769237"/>
              <a:gd name="connsiteY6" fmla="*/ 914777 h 1850795"/>
              <a:gd name="connsiteX7" fmla="*/ 1044102 w 1769237"/>
              <a:gd name="connsiteY7" fmla="*/ 142266 h 18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37" h="1850795">
                <a:moveTo>
                  <a:pt x="1044102" y="142266"/>
                </a:moveTo>
                <a:cubicBezTo>
                  <a:pt x="818130" y="-7506"/>
                  <a:pt x="460778" y="-18017"/>
                  <a:pt x="287357" y="16142"/>
                </a:cubicBezTo>
                <a:cubicBezTo>
                  <a:pt x="113936" y="50301"/>
                  <a:pt x="14087" y="142266"/>
                  <a:pt x="3577" y="347218"/>
                </a:cubicBezTo>
                <a:cubicBezTo>
                  <a:pt x="-6933" y="552170"/>
                  <a:pt x="-9560" y="996231"/>
                  <a:pt x="224295" y="1245852"/>
                </a:cubicBezTo>
                <a:cubicBezTo>
                  <a:pt x="458150" y="1495473"/>
                  <a:pt x="1151833" y="1800273"/>
                  <a:pt x="1406709" y="1844942"/>
                </a:cubicBezTo>
                <a:cubicBezTo>
                  <a:pt x="1661585" y="1889611"/>
                  <a:pt x="1714136" y="1668893"/>
                  <a:pt x="1753550" y="1513866"/>
                </a:cubicBezTo>
                <a:cubicBezTo>
                  <a:pt x="1792964" y="1358839"/>
                  <a:pt x="1758805" y="1135494"/>
                  <a:pt x="1643191" y="914777"/>
                </a:cubicBezTo>
                <a:cubicBezTo>
                  <a:pt x="1527577" y="694060"/>
                  <a:pt x="1270074" y="292038"/>
                  <a:pt x="1044102" y="142266"/>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F94C7C-331F-6D41-8BD7-CCDE206EED30}"/>
                  </a:ext>
                </a:extLst>
              </p:cNvPr>
              <p:cNvSpPr txBox="1"/>
              <p:nvPr/>
            </p:nvSpPr>
            <p:spPr>
              <a:xfrm>
                <a:off x="408695" y="1956581"/>
                <a:ext cx="1824069" cy="1138773"/>
              </a:xfrm>
              <a:prstGeom prst="rect">
                <a:avLst/>
              </a:prstGeom>
              <a:noFill/>
            </p:spPr>
            <p:txBody>
              <a:bodyPr wrap="square">
                <a:spAutoFit/>
              </a:bodyPr>
              <a:lstStyle/>
              <a:p>
                <a:pPr algn="ctr"/>
                <a:r>
                  <a:rPr lang="en-US" sz="1700" dirty="0">
                    <a:solidFill>
                      <a:srgbClr val="FF0000"/>
                    </a:solidFill>
                    <a:latin typeface="Segoe UI Symbol" panose="020B0502040204020203" pitchFamily="34" charset="0"/>
                    <a:ea typeface="Segoe UI Symbol" panose="020B0502040204020203" pitchFamily="34" charset="0"/>
                  </a:rPr>
                  <a:t>Rapid uplift suggests low </a:t>
                </a:r>
                <a14:m>
                  <m:oMath xmlns:m="http://schemas.openxmlformats.org/officeDocument/2006/math">
                    <m:r>
                      <a:rPr lang="en-US" sz="1700" i="1" smtClean="0">
                        <a:solidFill>
                          <a:srgbClr val="FF0000"/>
                        </a:solidFill>
                        <a:latin typeface="Cambria Math" panose="02040503050406030204" pitchFamily="18" charset="0"/>
                        <a:ea typeface="Cambria Math" panose="02040503050406030204" pitchFamily="18" charset="0"/>
                      </a:rPr>
                      <m:t>𝜂</m:t>
                    </m:r>
                  </m:oMath>
                </a14:m>
                <a:r>
                  <a:rPr lang="en-US" sz="1700" dirty="0">
                    <a:solidFill>
                      <a:srgbClr val="FF0000"/>
                    </a:solidFill>
                    <a:latin typeface="Segoe UI Symbol" panose="020B0502040204020203" pitchFamily="34" charset="0"/>
                    <a:ea typeface="Segoe UI Symbol" panose="020B0502040204020203" pitchFamily="34" charset="0"/>
                  </a:rPr>
                  <a:t> in Western </a:t>
                </a:r>
                <a:r>
                  <a:rPr lang="en-US" sz="1700" dirty="0" err="1">
                    <a:solidFill>
                      <a:srgbClr val="FF0000"/>
                    </a:solidFill>
                    <a:latin typeface="Segoe UI Symbol" panose="020B0502040204020203" pitchFamily="34" charset="0"/>
                    <a:ea typeface="Segoe UI Symbol" panose="020B0502040204020203" pitchFamily="34" charset="0"/>
                  </a:rPr>
                  <a:t>Antartica</a:t>
                </a:r>
                <a:endParaRPr lang="en-US" sz="1700" dirty="0">
                  <a:solidFill>
                    <a:srgbClr val="FF0000"/>
                  </a:solidFill>
                  <a:latin typeface="Segoe UI Symbol" panose="020B0502040204020203" pitchFamily="34" charset="0"/>
                  <a:ea typeface="Segoe UI Symbol" panose="020B0502040204020203" pitchFamily="34" charset="0"/>
                </a:endParaRPr>
              </a:p>
            </p:txBody>
          </p:sp>
        </mc:Choice>
        <mc:Fallback xmlns="">
          <p:sp>
            <p:nvSpPr>
              <p:cNvPr id="8" name="TextBox 7">
                <a:extLst>
                  <a:ext uri="{FF2B5EF4-FFF2-40B4-BE49-F238E27FC236}">
                    <a16:creationId xmlns:a16="http://schemas.microsoft.com/office/drawing/2014/main" id="{EEF94C7C-331F-6D41-8BD7-CCDE206EED30}"/>
                  </a:ext>
                </a:extLst>
              </p:cNvPr>
              <p:cNvSpPr txBox="1">
                <a:spLocks noRot="1" noChangeAspect="1" noMove="1" noResize="1" noEditPoints="1" noAdjustHandles="1" noChangeArrowheads="1" noChangeShapeType="1" noTextEdit="1"/>
              </p:cNvSpPr>
              <p:nvPr/>
            </p:nvSpPr>
            <p:spPr>
              <a:xfrm>
                <a:off x="408695" y="1956581"/>
                <a:ext cx="1824069" cy="1138773"/>
              </a:xfrm>
              <a:prstGeom prst="rect">
                <a:avLst/>
              </a:prstGeom>
              <a:blipFill>
                <a:blip r:embed="rId4"/>
                <a:stretch>
                  <a:fillRect t="-2222" b="-777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1693C98-1D8D-C54F-94C6-9888775EA1AB}"/>
              </a:ext>
            </a:extLst>
          </p:cNvPr>
          <p:cNvSpPr txBox="1"/>
          <p:nvPr/>
        </p:nvSpPr>
        <p:spPr>
          <a:xfrm>
            <a:off x="164143" y="5623226"/>
            <a:ext cx="8500401" cy="769441"/>
          </a:xfrm>
          <a:prstGeom prst="rect">
            <a:avLst/>
          </a:prstGeom>
          <a:noFill/>
        </p:spPr>
        <p:txBody>
          <a:bodyPr wrap="square">
            <a:spAutoFit/>
          </a:bodyPr>
          <a:lstStyle/>
          <a:p>
            <a:pPr algn="ctr"/>
            <a:r>
              <a:rPr lang="en-US" sz="2200" dirty="0">
                <a:solidFill>
                  <a:srgbClr val="FF0000"/>
                </a:solidFill>
                <a:latin typeface="Segoe UI Symbol" panose="020B0502040204020203" pitchFamily="34" charset="0"/>
                <a:ea typeface="Segoe UI Symbol" panose="020B0502040204020203" pitchFamily="34" charset="0"/>
              </a:rPr>
              <a:t>Important for understanding how the ice sheet will evolve in the future (under continued warming and melting)</a:t>
            </a:r>
          </a:p>
        </p:txBody>
      </p:sp>
    </p:spTree>
    <p:extLst>
      <p:ext uri="{BB962C8B-B14F-4D97-AF65-F5344CB8AC3E}">
        <p14:creationId xmlns:p14="http://schemas.microsoft.com/office/powerpoint/2010/main" val="1046401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Modern glacial isostatic adjustment research</a:t>
            </a:r>
          </a:p>
        </p:txBody>
      </p:sp>
      <p:sp>
        <p:nvSpPr>
          <p:cNvPr id="13" name="TextBox 12">
            <a:extLst>
              <a:ext uri="{FF2B5EF4-FFF2-40B4-BE49-F238E27FC236}">
                <a16:creationId xmlns:a16="http://schemas.microsoft.com/office/drawing/2014/main" id="{23F5A652-CCF9-EC4F-ACA5-98614B49804C}"/>
              </a:ext>
            </a:extLst>
          </p:cNvPr>
          <p:cNvSpPr txBox="1"/>
          <p:nvPr/>
        </p:nvSpPr>
        <p:spPr>
          <a:xfrm>
            <a:off x="321799" y="664018"/>
            <a:ext cx="8500401" cy="769441"/>
          </a:xfrm>
          <a:prstGeom prst="rect">
            <a:avLst/>
          </a:prstGeom>
          <a:noFill/>
        </p:spPr>
        <p:txBody>
          <a:bodyPr wrap="square">
            <a:spAutoFit/>
          </a:bodyPr>
          <a:lstStyle/>
          <a:p>
            <a:pPr algn="ctr"/>
            <a:r>
              <a:rPr lang="en-US" sz="2200" dirty="0">
                <a:latin typeface="Segoe UI Symbol" panose="020B0502040204020203" pitchFamily="34" charset="0"/>
                <a:ea typeface="Segoe UI Symbol" panose="020B0502040204020203" pitchFamily="34" charset="0"/>
              </a:rPr>
              <a:t>How do spatially variable mantle viscosities (e.g., due to thermal anomalies, melt) impact spatial patterns of postglacial rebound</a:t>
            </a:r>
          </a:p>
        </p:txBody>
      </p:sp>
      <p:pic>
        <p:nvPicPr>
          <p:cNvPr id="3" name="Picture 2" descr="Chart, bubble chart&#10;&#10;Description automatically generated">
            <a:extLst>
              <a:ext uri="{FF2B5EF4-FFF2-40B4-BE49-F238E27FC236}">
                <a16:creationId xmlns:a16="http://schemas.microsoft.com/office/drawing/2014/main" id="{A595A865-DE95-B14C-8B58-556846AFF3E3}"/>
              </a:ext>
            </a:extLst>
          </p:cNvPr>
          <p:cNvPicPr>
            <a:picLocks noChangeAspect="1"/>
          </p:cNvPicPr>
          <p:nvPr/>
        </p:nvPicPr>
        <p:blipFill>
          <a:blip r:embed="rId3"/>
          <a:stretch>
            <a:fillRect/>
          </a:stretch>
        </p:blipFill>
        <p:spPr>
          <a:xfrm>
            <a:off x="1765739" y="1623440"/>
            <a:ext cx="6148552" cy="3670123"/>
          </a:xfrm>
          <a:prstGeom prst="rect">
            <a:avLst/>
          </a:prstGeom>
        </p:spPr>
      </p:pic>
      <p:sp>
        <p:nvSpPr>
          <p:cNvPr id="15" name="TextBox 14">
            <a:extLst>
              <a:ext uri="{FF2B5EF4-FFF2-40B4-BE49-F238E27FC236}">
                <a16:creationId xmlns:a16="http://schemas.microsoft.com/office/drawing/2014/main" id="{81BD5400-2343-4148-801E-9E617E989E2F}"/>
              </a:ext>
            </a:extLst>
          </p:cNvPr>
          <p:cNvSpPr txBox="1"/>
          <p:nvPr/>
        </p:nvSpPr>
        <p:spPr>
          <a:xfrm>
            <a:off x="7551771" y="1707460"/>
            <a:ext cx="1576463" cy="553998"/>
          </a:xfrm>
          <a:prstGeom prst="rect">
            <a:avLst/>
          </a:prstGeom>
          <a:noFill/>
        </p:spPr>
        <p:txBody>
          <a:bodyPr wrap="square" rtlCol="0">
            <a:spAutoFit/>
          </a:bodyPr>
          <a:lstStyle/>
          <a:p>
            <a:r>
              <a:rPr lang="en-US" sz="1500" i="1" dirty="0">
                <a:solidFill>
                  <a:schemeClr val="bg2">
                    <a:lumMod val="50000"/>
                  </a:schemeClr>
                </a:solidFill>
                <a:latin typeface="Segoe UI Symbol" panose="020B0502040204020203" pitchFamily="34" charset="0"/>
                <a:ea typeface="Segoe UI Symbol" panose="020B0502040204020203" pitchFamily="34" charset="0"/>
              </a:rPr>
              <a:t>Van der Wal et al., 2015, EPSL</a:t>
            </a:r>
          </a:p>
        </p:txBody>
      </p:sp>
      <p:sp>
        <p:nvSpPr>
          <p:cNvPr id="2" name="Freeform 1">
            <a:extLst>
              <a:ext uri="{FF2B5EF4-FFF2-40B4-BE49-F238E27FC236}">
                <a16:creationId xmlns:a16="http://schemas.microsoft.com/office/drawing/2014/main" id="{41CF29AF-810C-0849-BF95-A7ED6F30FFFD}"/>
              </a:ext>
            </a:extLst>
          </p:cNvPr>
          <p:cNvSpPr/>
          <p:nvPr/>
        </p:nvSpPr>
        <p:spPr>
          <a:xfrm>
            <a:off x="2534673" y="2395983"/>
            <a:ext cx="1359409" cy="1655756"/>
          </a:xfrm>
          <a:custGeom>
            <a:avLst/>
            <a:gdLst>
              <a:gd name="connsiteX0" fmla="*/ 1044102 w 1769237"/>
              <a:gd name="connsiteY0" fmla="*/ 142266 h 1850795"/>
              <a:gd name="connsiteX1" fmla="*/ 287357 w 1769237"/>
              <a:gd name="connsiteY1" fmla="*/ 16142 h 1850795"/>
              <a:gd name="connsiteX2" fmla="*/ 3577 w 1769237"/>
              <a:gd name="connsiteY2" fmla="*/ 347218 h 1850795"/>
              <a:gd name="connsiteX3" fmla="*/ 224295 w 1769237"/>
              <a:gd name="connsiteY3" fmla="*/ 1245852 h 1850795"/>
              <a:gd name="connsiteX4" fmla="*/ 1406709 w 1769237"/>
              <a:gd name="connsiteY4" fmla="*/ 1844942 h 1850795"/>
              <a:gd name="connsiteX5" fmla="*/ 1753550 w 1769237"/>
              <a:gd name="connsiteY5" fmla="*/ 1513866 h 1850795"/>
              <a:gd name="connsiteX6" fmla="*/ 1643191 w 1769237"/>
              <a:gd name="connsiteY6" fmla="*/ 914777 h 1850795"/>
              <a:gd name="connsiteX7" fmla="*/ 1044102 w 1769237"/>
              <a:gd name="connsiteY7" fmla="*/ 142266 h 18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237" h="1850795">
                <a:moveTo>
                  <a:pt x="1044102" y="142266"/>
                </a:moveTo>
                <a:cubicBezTo>
                  <a:pt x="818130" y="-7506"/>
                  <a:pt x="460778" y="-18017"/>
                  <a:pt x="287357" y="16142"/>
                </a:cubicBezTo>
                <a:cubicBezTo>
                  <a:pt x="113936" y="50301"/>
                  <a:pt x="14087" y="142266"/>
                  <a:pt x="3577" y="347218"/>
                </a:cubicBezTo>
                <a:cubicBezTo>
                  <a:pt x="-6933" y="552170"/>
                  <a:pt x="-9560" y="996231"/>
                  <a:pt x="224295" y="1245852"/>
                </a:cubicBezTo>
                <a:cubicBezTo>
                  <a:pt x="458150" y="1495473"/>
                  <a:pt x="1151833" y="1800273"/>
                  <a:pt x="1406709" y="1844942"/>
                </a:cubicBezTo>
                <a:cubicBezTo>
                  <a:pt x="1661585" y="1889611"/>
                  <a:pt x="1714136" y="1668893"/>
                  <a:pt x="1753550" y="1513866"/>
                </a:cubicBezTo>
                <a:cubicBezTo>
                  <a:pt x="1792964" y="1358839"/>
                  <a:pt x="1758805" y="1135494"/>
                  <a:pt x="1643191" y="914777"/>
                </a:cubicBezTo>
                <a:cubicBezTo>
                  <a:pt x="1527577" y="694060"/>
                  <a:pt x="1270074" y="292038"/>
                  <a:pt x="1044102" y="142266"/>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F94C7C-331F-6D41-8BD7-CCDE206EED30}"/>
                  </a:ext>
                </a:extLst>
              </p:cNvPr>
              <p:cNvSpPr txBox="1"/>
              <p:nvPr/>
            </p:nvSpPr>
            <p:spPr>
              <a:xfrm>
                <a:off x="408695" y="1956581"/>
                <a:ext cx="1824069" cy="1138773"/>
              </a:xfrm>
              <a:prstGeom prst="rect">
                <a:avLst/>
              </a:prstGeom>
              <a:noFill/>
            </p:spPr>
            <p:txBody>
              <a:bodyPr wrap="square">
                <a:spAutoFit/>
              </a:bodyPr>
              <a:lstStyle/>
              <a:p>
                <a:pPr algn="ctr"/>
                <a:r>
                  <a:rPr lang="en-US" sz="1700" dirty="0">
                    <a:solidFill>
                      <a:srgbClr val="FF0000"/>
                    </a:solidFill>
                    <a:latin typeface="Segoe UI Symbol" panose="020B0502040204020203" pitchFamily="34" charset="0"/>
                    <a:ea typeface="Segoe UI Symbol" panose="020B0502040204020203" pitchFamily="34" charset="0"/>
                  </a:rPr>
                  <a:t>Rapid uplift suggests low </a:t>
                </a:r>
                <a14:m>
                  <m:oMath xmlns:m="http://schemas.openxmlformats.org/officeDocument/2006/math">
                    <m:r>
                      <a:rPr lang="en-US" sz="1700" i="1" smtClean="0">
                        <a:solidFill>
                          <a:srgbClr val="FF0000"/>
                        </a:solidFill>
                        <a:latin typeface="Cambria Math" panose="02040503050406030204" pitchFamily="18" charset="0"/>
                        <a:ea typeface="Cambria Math" panose="02040503050406030204" pitchFamily="18" charset="0"/>
                      </a:rPr>
                      <m:t>𝜂</m:t>
                    </m:r>
                  </m:oMath>
                </a14:m>
                <a:r>
                  <a:rPr lang="en-US" sz="1700" dirty="0">
                    <a:solidFill>
                      <a:srgbClr val="FF0000"/>
                    </a:solidFill>
                    <a:latin typeface="Segoe UI Symbol" panose="020B0502040204020203" pitchFamily="34" charset="0"/>
                    <a:ea typeface="Segoe UI Symbol" panose="020B0502040204020203" pitchFamily="34" charset="0"/>
                  </a:rPr>
                  <a:t> in Western </a:t>
                </a:r>
                <a:r>
                  <a:rPr lang="en-US" sz="1700" dirty="0" err="1">
                    <a:solidFill>
                      <a:srgbClr val="FF0000"/>
                    </a:solidFill>
                    <a:latin typeface="Segoe UI Symbol" panose="020B0502040204020203" pitchFamily="34" charset="0"/>
                    <a:ea typeface="Segoe UI Symbol" panose="020B0502040204020203" pitchFamily="34" charset="0"/>
                  </a:rPr>
                  <a:t>Antartica</a:t>
                </a:r>
                <a:endParaRPr lang="en-US" sz="1700" dirty="0">
                  <a:solidFill>
                    <a:srgbClr val="FF0000"/>
                  </a:solidFill>
                  <a:latin typeface="Segoe UI Symbol" panose="020B0502040204020203" pitchFamily="34" charset="0"/>
                  <a:ea typeface="Segoe UI Symbol" panose="020B0502040204020203" pitchFamily="34" charset="0"/>
                </a:endParaRPr>
              </a:p>
            </p:txBody>
          </p:sp>
        </mc:Choice>
        <mc:Fallback xmlns="">
          <p:sp>
            <p:nvSpPr>
              <p:cNvPr id="8" name="TextBox 7">
                <a:extLst>
                  <a:ext uri="{FF2B5EF4-FFF2-40B4-BE49-F238E27FC236}">
                    <a16:creationId xmlns:a16="http://schemas.microsoft.com/office/drawing/2014/main" id="{EEF94C7C-331F-6D41-8BD7-CCDE206EED30}"/>
                  </a:ext>
                </a:extLst>
              </p:cNvPr>
              <p:cNvSpPr txBox="1">
                <a:spLocks noRot="1" noChangeAspect="1" noMove="1" noResize="1" noEditPoints="1" noAdjustHandles="1" noChangeArrowheads="1" noChangeShapeType="1" noTextEdit="1"/>
              </p:cNvSpPr>
              <p:nvPr/>
            </p:nvSpPr>
            <p:spPr>
              <a:xfrm>
                <a:off x="408695" y="1956581"/>
                <a:ext cx="1824069" cy="1138773"/>
              </a:xfrm>
              <a:prstGeom prst="rect">
                <a:avLst/>
              </a:prstGeom>
              <a:blipFill>
                <a:blip r:embed="rId4"/>
                <a:stretch>
                  <a:fillRect t="-2222" b="-777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1693C98-1D8D-C54F-94C6-9888775EA1AB}"/>
              </a:ext>
            </a:extLst>
          </p:cNvPr>
          <p:cNvSpPr txBox="1"/>
          <p:nvPr/>
        </p:nvSpPr>
        <p:spPr>
          <a:xfrm>
            <a:off x="164143" y="5623226"/>
            <a:ext cx="8500401" cy="769441"/>
          </a:xfrm>
          <a:prstGeom prst="rect">
            <a:avLst/>
          </a:prstGeom>
          <a:noFill/>
        </p:spPr>
        <p:txBody>
          <a:bodyPr wrap="square">
            <a:spAutoFit/>
          </a:bodyPr>
          <a:lstStyle/>
          <a:p>
            <a:pPr algn="ctr"/>
            <a:r>
              <a:rPr lang="en-US" sz="2200" dirty="0">
                <a:solidFill>
                  <a:srgbClr val="FF0000"/>
                </a:solidFill>
                <a:latin typeface="Segoe UI Symbol" panose="020B0502040204020203" pitchFamily="34" charset="0"/>
                <a:ea typeface="Segoe UI Symbol" panose="020B0502040204020203" pitchFamily="34" charset="0"/>
              </a:rPr>
              <a:t>Important for understanding how the ice sheet will evolve in the future (under continued warming and melting)</a:t>
            </a:r>
          </a:p>
        </p:txBody>
      </p:sp>
      <p:sp>
        <p:nvSpPr>
          <p:cNvPr id="14" name="Rectangle 13">
            <a:extLst>
              <a:ext uri="{FF2B5EF4-FFF2-40B4-BE49-F238E27FC236}">
                <a16:creationId xmlns:a16="http://schemas.microsoft.com/office/drawing/2014/main" id="{B504D62B-C105-914D-AAAD-E55C30C65C88}"/>
              </a:ext>
            </a:extLst>
          </p:cNvPr>
          <p:cNvSpPr/>
          <p:nvPr/>
        </p:nvSpPr>
        <p:spPr>
          <a:xfrm>
            <a:off x="40807" y="29501"/>
            <a:ext cx="8964091" cy="6858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 application, email&#10;&#10;Description automatically generated">
            <a:extLst>
              <a:ext uri="{FF2B5EF4-FFF2-40B4-BE49-F238E27FC236}">
                <a16:creationId xmlns:a16="http://schemas.microsoft.com/office/drawing/2014/main" id="{A62F23B3-6C94-3347-B820-4FC8971254C1}"/>
              </a:ext>
            </a:extLst>
          </p:cNvPr>
          <p:cNvPicPr>
            <a:picLocks noChangeAspect="1"/>
          </p:cNvPicPr>
          <p:nvPr/>
        </p:nvPicPr>
        <p:blipFill>
          <a:blip r:embed="rId5"/>
          <a:stretch>
            <a:fillRect/>
          </a:stretch>
        </p:blipFill>
        <p:spPr>
          <a:xfrm>
            <a:off x="788276" y="443051"/>
            <a:ext cx="7378261" cy="3082815"/>
          </a:xfrm>
          <a:prstGeom prst="rect">
            <a:avLst/>
          </a:prstGeom>
          <a:ln w="15875">
            <a:solidFill>
              <a:schemeClr val="tx1"/>
            </a:solidFill>
          </a:ln>
        </p:spPr>
      </p:pic>
      <p:pic>
        <p:nvPicPr>
          <p:cNvPr id="12" name="Picture 11" descr="Graphical user interface, text, application, email&#10;&#10;Description automatically generated">
            <a:extLst>
              <a:ext uri="{FF2B5EF4-FFF2-40B4-BE49-F238E27FC236}">
                <a16:creationId xmlns:a16="http://schemas.microsoft.com/office/drawing/2014/main" id="{1D7C6EC4-CE28-5A46-982A-5F1E7F1ECF60}"/>
              </a:ext>
            </a:extLst>
          </p:cNvPr>
          <p:cNvPicPr>
            <a:picLocks noChangeAspect="1"/>
          </p:cNvPicPr>
          <p:nvPr/>
        </p:nvPicPr>
        <p:blipFill>
          <a:blip r:embed="rId6"/>
          <a:stretch>
            <a:fillRect/>
          </a:stretch>
        </p:blipFill>
        <p:spPr>
          <a:xfrm>
            <a:off x="788276" y="3900377"/>
            <a:ext cx="7378261" cy="2336306"/>
          </a:xfrm>
          <a:prstGeom prst="rect">
            <a:avLst/>
          </a:prstGeom>
          <a:ln w="15875">
            <a:solidFill>
              <a:schemeClr val="tx1"/>
            </a:solidFill>
          </a:ln>
        </p:spPr>
      </p:pic>
    </p:spTree>
    <p:extLst>
      <p:ext uri="{BB962C8B-B14F-4D97-AF65-F5344CB8AC3E}">
        <p14:creationId xmlns:p14="http://schemas.microsoft.com/office/powerpoint/2010/main" val="3019530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Fast shear wave speeds in seismic tomography</a:t>
            </a:r>
          </a:p>
        </p:txBody>
      </p:sp>
      <p:pic>
        <p:nvPicPr>
          <p:cNvPr id="10" name="Picture 2" descr="Seismic Structure of the Antarctic Upper Mantle Imaged with Adjoint  Tomography - Lloyd - 2020 - Journal of Geophysical Research: Solid Earth -  Wiley Online Library">
            <a:extLst>
              <a:ext uri="{FF2B5EF4-FFF2-40B4-BE49-F238E27FC236}">
                <a16:creationId xmlns:a16="http://schemas.microsoft.com/office/drawing/2014/main" id="{EA356F3F-25FC-7B46-8C13-4FE1A68BF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496" y="1141892"/>
            <a:ext cx="4858027" cy="48557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793621-49FE-3745-921A-9CD2300BB762}"/>
              </a:ext>
            </a:extLst>
          </p:cNvPr>
          <p:cNvSpPr txBox="1"/>
          <p:nvPr/>
        </p:nvSpPr>
        <p:spPr>
          <a:xfrm>
            <a:off x="253244" y="4551121"/>
            <a:ext cx="2583424" cy="1446550"/>
          </a:xfrm>
          <a:prstGeom prst="rect">
            <a:avLst/>
          </a:prstGeom>
          <a:noFill/>
        </p:spPr>
        <p:txBody>
          <a:bodyPr wrap="square">
            <a:spAutoFit/>
          </a:bodyPr>
          <a:lstStyle/>
          <a:p>
            <a:r>
              <a:rPr lang="en-US" sz="2200" dirty="0">
                <a:solidFill>
                  <a:srgbClr val="FF0000"/>
                </a:solidFill>
                <a:latin typeface="Segoe UI Symbol" panose="020B0502040204020203" pitchFamily="34" charset="0"/>
                <a:ea typeface="Segoe UI Symbol" panose="020B0502040204020203" pitchFamily="34" charset="0"/>
              </a:rPr>
              <a:t>Melting associated with Cenozoic rift and volcanic system?</a:t>
            </a:r>
          </a:p>
        </p:txBody>
      </p:sp>
    </p:spTree>
    <p:extLst>
      <p:ext uri="{BB962C8B-B14F-4D97-AF65-F5344CB8AC3E}">
        <p14:creationId xmlns:p14="http://schemas.microsoft.com/office/powerpoint/2010/main" val="2174069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Geoid also an important constraint on mantle </a:t>
                </a:r>
                <a14:m>
                  <m:oMath xmlns:m="http://schemas.openxmlformats.org/officeDocument/2006/math">
                    <m:r>
                      <a:rPr lang="en-US" sz="2900" i="1" smtClean="0">
                        <a:latin typeface="Cambria Math" panose="02040503050406030204" pitchFamily="18" charset="0"/>
                        <a:ea typeface="Cambria Math" panose="02040503050406030204" pitchFamily="18" charset="0"/>
                      </a:rPr>
                      <m:t>𝜂</m:t>
                    </m:r>
                  </m:oMath>
                </a14:m>
                <a:r>
                  <a:rPr lang="en-US" sz="2900" dirty="0">
                    <a:latin typeface="Segoe UI Symbol" panose="020B0502040204020203" pitchFamily="34" charset="0"/>
                    <a:ea typeface="Segoe UI Symbol" panose="020B0502040204020203" pitchFamily="34" charset="0"/>
                  </a:rPr>
                  <a:t> </a:t>
                </a:r>
              </a:p>
            </p:txBody>
          </p:sp>
        </mc:Choice>
        <mc:Fallback xmlns="">
          <p:sp>
            <p:nvSpPr>
              <p:cNvPr id="7" name="TextBox 6">
                <a:extLst>
                  <a:ext uri="{FF2B5EF4-FFF2-40B4-BE49-F238E27FC236}">
                    <a16:creationId xmlns:a16="http://schemas.microsoft.com/office/drawing/2014/main" id="{ED27784A-55E1-6E48-8523-FDC410CDC920}"/>
                  </a:ext>
                </a:extLst>
              </p:cNvPr>
              <p:cNvSpPr txBox="1">
                <a:spLocks noRot="1" noChangeAspect="1" noMove="1" noResize="1" noEditPoints="1" noAdjustHandles="1" noChangeArrowheads="1" noChangeShapeType="1" noTextEdit="1"/>
              </p:cNvSpPr>
              <p:nvPr/>
            </p:nvSpPr>
            <p:spPr>
              <a:xfrm>
                <a:off x="0" y="0"/>
                <a:ext cx="9144000" cy="538609"/>
              </a:xfrm>
              <a:prstGeom prst="rect">
                <a:avLst/>
              </a:prstGeom>
              <a:blipFill>
                <a:blip r:embed="rId3"/>
                <a:stretch>
                  <a:fillRect t="-13953" b="-3255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9125E3A-876A-7F4A-BD3F-779DAE702400}"/>
              </a:ext>
            </a:extLst>
          </p:cNvPr>
          <p:cNvSpPr txBox="1"/>
          <p:nvPr/>
        </p:nvSpPr>
        <p:spPr>
          <a:xfrm>
            <a:off x="4857005" y="798700"/>
            <a:ext cx="4062203" cy="1846659"/>
          </a:xfrm>
          <a:prstGeom prst="rect">
            <a:avLst/>
          </a:prstGeom>
          <a:noFill/>
        </p:spPr>
        <p:txBody>
          <a:bodyPr wrap="square">
            <a:spAutoFit/>
          </a:bodyPr>
          <a:lstStyle/>
          <a:p>
            <a:r>
              <a:rPr lang="en-US" sz="1900" dirty="0">
                <a:latin typeface="Segoe UI Symbol" panose="020B0502040204020203" pitchFamily="34" charset="0"/>
                <a:ea typeface="Segoe UI Symbol" panose="020B0502040204020203" pitchFamily="34" charset="0"/>
              </a:rPr>
              <a:t>The </a:t>
            </a:r>
            <a:r>
              <a:rPr lang="en-US" sz="1900" b="1" u="sng" dirty="0">
                <a:latin typeface="Segoe UI Symbol" panose="020B0502040204020203" pitchFamily="34" charset="0"/>
                <a:ea typeface="Segoe UI Symbol" panose="020B0502040204020203" pitchFamily="34" charset="0"/>
              </a:rPr>
              <a:t>geoid</a:t>
            </a:r>
            <a:r>
              <a:rPr lang="en-US" sz="1900" dirty="0">
                <a:latin typeface="Segoe UI Symbol" panose="020B0502040204020203" pitchFamily="34" charset="0"/>
                <a:ea typeface="Segoe UI Symbol" panose="020B0502040204020203" pitchFamily="34" charset="0"/>
              </a:rPr>
              <a:t> is Earth’s equipotential gravity surface. It’s the shape the ocean would take (under gravity) without topography. Gravitational acceleration acts perpendicular to the geoid surface.</a:t>
            </a:r>
          </a:p>
        </p:txBody>
      </p:sp>
      <p:pic>
        <p:nvPicPr>
          <p:cNvPr id="27" name="Picture 26" descr="A map of the world&#10;&#10;Description automatically generated with medium confidence">
            <a:extLst>
              <a:ext uri="{FF2B5EF4-FFF2-40B4-BE49-F238E27FC236}">
                <a16:creationId xmlns:a16="http://schemas.microsoft.com/office/drawing/2014/main" id="{4C0B4491-5640-464D-B8E7-A63DA7E6008D}"/>
              </a:ext>
            </a:extLst>
          </p:cNvPr>
          <p:cNvPicPr>
            <a:picLocks noChangeAspect="1"/>
          </p:cNvPicPr>
          <p:nvPr/>
        </p:nvPicPr>
        <p:blipFill>
          <a:blip r:embed="rId4"/>
          <a:stretch>
            <a:fillRect/>
          </a:stretch>
        </p:blipFill>
        <p:spPr>
          <a:xfrm>
            <a:off x="340174" y="752177"/>
            <a:ext cx="4398076" cy="2112613"/>
          </a:xfrm>
          <a:prstGeom prst="rect">
            <a:avLst/>
          </a:prstGeom>
        </p:spPr>
      </p:pic>
    </p:spTree>
    <p:extLst>
      <p:ext uri="{BB962C8B-B14F-4D97-AF65-F5344CB8AC3E}">
        <p14:creationId xmlns:p14="http://schemas.microsoft.com/office/powerpoint/2010/main" val="1645025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Geoid also an important constraint on mantle </a:t>
                </a:r>
                <a14:m>
                  <m:oMath xmlns:m="http://schemas.openxmlformats.org/officeDocument/2006/math">
                    <m:r>
                      <a:rPr lang="en-US" sz="2900" i="1" smtClean="0">
                        <a:latin typeface="Cambria Math" panose="02040503050406030204" pitchFamily="18" charset="0"/>
                        <a:ea typeface="Cambria Math" panose="02040503050406030204" pitchFamily="18" charset="0"/>
                      </a:rPr>
                      <m:t>𝜂</m:t>
                    </m:r>
                  </m:oMath>
                </a14:m>
                <a:r>
                  <a:rPr lang="en-US" sz="2900" dirty="0">
                    <a:latin typeface="Segoe UI Symbol" panose="020B0502040204020203" pitchFamily="34" charset="0"/>
                    <a:ea typeface="Segoe UI Symbol" panose="020B0502040204020203" pitchFamily="34" charset="0"/>
                  </a:rPr>
                  <a:t> </a:t>
                </a:r>
              </a:p>
            </p:txBody>
          </p:sp>
        </mc:Choice>
        <mc:Fallback xmlns="">
          <p:sp>
            <p:nvSpPr>
              <p:cNvPr id="7" name="TextBox 6">
                <a:extLst>
                  <a:ext uri="{FF2B5EF4-FFF2-40B4-BE49-F238E27FC236}">
                    <a16:creationId xmlns:a16="http://schemas.microsoft.com/office/drawing/2014/main" id="{ED27784A-55E1-6E48-8523-FDC410CDC920}"/>
                  </a:ext>
                </a:extLst>
              </p:cNvPr>
              <p:cNvSpPr txBox="1">
                <a:spLocks noRot="1" noChangeAspect="1" noMove="1" noResize="1" noEditPoints="1" noAdjustHandles="1" noChangeArrowheads="1" noChangeShapeType="1" noTextEdit="1"/>
              </p:cNvSpPr>
              <p:nvPr/>
            </p:nvSpPr>
            <p:spPr>
              <a:xfrm>
                <a:off x="0" y="0"/>
                <a:ext cx="9144000" cy="538609"/>
              </a:xfrm>
              <a:prstGeom prst="rect">
                <a:avLst/>
              </a:prstGeom>
              <a:blipFill>
                <a:blip r:embed="rId3"/>
                <a:stretch>
                  <a:fillRect t="-13953" b="-3255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9125E3A-876A-7F4A-BD3F-779DAE702400}"/>
              </a:ext>
            </a:extLst>
          </p:cNvPr>
          <p:cNvSpPr txBox="1"/>
          <p:nvPr/>
        </p:nvSpPr>
        <p:spPr>
          <a:xfrm>
            <a:off x="4857005" y="798700"/>
            <a:ext cx="4062203" cy="1846659"/>
          </a:xfrm>
          <a:prstGeom prst="rect">
            <a:avLst/>
          </a:prstGeom>
          <a:noFill/>
        </p:spPr>
        <p:txBody>
          <a:bodyPr wrap="square">
            <a:spAutoFit/>
          </a:bodyPr>
          <a:lstStyle/>
          <a:p>
            <a:r>
              <a:rPr lang="en-US" sz="1900" dirty="0">
                <a:latin typeface="Segoe UI Symbol" panose="020B0502040204020203" pitchFamily="34" charset="0"/>
                <a:ea typeface="Segoe UI Symbol" panose="020B0502040204020203" pitchFamily="34" charset="0"/>
              </a:rPr>
              <a:t>The </a:t>
            </a:r>
            <a:r>
              <a:rPr lang="en-US" sz="1900" b="1" u="sng" dirty="0">
                <a:latin typeface="Segoe UI Symbol" panose="020B0502040204020203" pitchFamily="34" charset="0"/>
                <a:ea typeface="Segoe UI Symbol" panose="020B0502040204020203" pitchFamily="34" charset="0"/>
              </a:rPr>
              <a:t>geoid</a:t>
            </a:r>
            <a:r>
              <a:rPr lang="en-US" sz="1900" dirty="0">
                <a:latin typeface="Segoe UI Symbol" panose="020B0502040204020203" pitchFamily="34" charset="0"/>
                <a:ea typeface="Segoe UI Symbol" panose="020B0502040204020203" pitchFamily="34" charset="0"/>
              </a:rPr>
              <a:t> is Earth’s equipotential gravity surface. It’s the shape the ocean would take (under gravity) without topography. Gravitational acceleration acts perpendicular to the geoid surface.</a:t>
            </a:r>
          </a:p>
        </p:txBody>
      </p:sp>
      <p:pic>
        <p:nvPicPr>
          <p:cNvPr id="27" name="Picture 26" descr="A map of the world&#10;&#10;Description automatically generated with medium confidence">
            <a:extLst>
              <a:ext uri="{FF2B5EF4-FFF2-40B4-BE49-F238E27FC236}">
                <a16:creationId xmlns:a16="http://schemas.microsoft.com/office/drawing/2014/main" id="{4C0B4491-5640-464D-B8E7-A63DA7E6008D}"/>
              </a:ext>
            </a:extLst>
          </p:cNvPr>
          <p:cNvPicPr>
            <a:picLocks noChangeAspect="1"/>
          </p:cNvPicPr>
          <p:nvPr/>
        </p:nvPicPr>
        <p:blipFill>
          <a:blip r:embed="rId4"/>
          <a:stretch>
            <a:fillRect/>
          </a:stretch>
        </p:blipFill>
        <p:spPr>
          <a:xfrm>
            <a:off x="340174" y="752177"/>
            <a:ext cx="4398076" cy="2112613"/>
          </a:xfrm>
          <a:prstGeom prst="rect">
            <a:avLst/>
          </a:prstGeom>
        </p:spPr>
      </p:pic>
      <p:pic>
        <p:nvPicPr>
          <p:cNvPr id="29" name="Picture 28" descr="Text&#10;&#10;Description automatically generated">
            <a:extLst>
              <a:ext uri="{FF2B5EF4-FFF2-40B4-BE49-F238E27FC236}">
                <a16:creationId xmlns:a16="http://schemas.microsoft.com/office/drawing/2014/main" id="{1B47A50F-C418-0D43-A776-295D7863A1DF}"/>
              </a:ext>
            </a:extLst>
          </p:cNvPr>
          <p:cNvPicPr>
            <a:picLocks noChangeAspect="1"/>
          </p:cNvPicPr>
          <p:nvPr/>
        </p:nvPicPr>
        <p:blipFill>
          <a:blip r:embed="rId5"/>
          <a:stretch>
            <a:fillRect/>
          </a:stretch>
        </p:blipFill>
        <p:spPr>
          <a:xfrm>
            <a:off x="181250" y="3893134"/>
            <a:ext cx="4985363" cy="873253"/>
          </a:xfrm>
          <a:prstGeom prst="rect">
            <a:avLst/>
          </a:prstGeom>
        </p:spPr>
      </p:pic>
      <p:sp>
        <p:nvSpPr>
          <p:cNvPr id="34" name="TextBox 33">
            <a:extLst>
              <a:ext uri="{FF2B5EF4-FFF2-40B4-BE49-F238E27FC236}">
                <a16:creationId xmlns:a16="http://schemas.microsoft.com/office/drawing/2014/main" id="{3ED66CB1-C492-564E-A156-FD719E4DD21D}"/>
              </a:ext>
            </a:extLst>
          </p:cNvPr>
          <p:cNvSpPr txBox="1"/>
          <p:nvPr/>
        </p:nvSpPr>
        <p:spPr>
          <a:xfrm>
            <a:off x="323878" y="3124881"/>
            <a:ext cx="8099815" cy="677108"/>
          </a:xfrm>
          <a:prstGeom prst="rect">
            <a:avLst/>
          </a:prstGeom>
          <a:noFill/>
        </p:spPr>
        <p:txBody>
          <a:bodyPr wrap="square">
            <a:spAutoFit/>
          </a:bodyPr>
          <a:lstStyle/>
          <a:p>
            <a:r>
              <a:rPr lang="en-US" sz="1900" dirty="0">
                <a:latin typeface="Segoe UI Symbol" panose="020B0502040204020203" pitchFamily="34" charset="0"/>
                <a:ea typeface="Segoe UI Symbol" panose="020B0502040204020203" pitchFamily="34" charset="0"/>
              </a:rPr>
              <a:t>The geoid a function of mantle density anomalies modulated by radial sensitivity functions that depend on viscosity, e.g.:</a:t>
            </a:r>
          </a:p>
        </p:txBody>
      </p:sp>
    </p:spTree>
    <p:extLst>
      <p:ext uri="{BB962C8B-B14F-4D97-AF65-F5344CB8AC3E}">
        <p14:creationId xmlns:p14="http://schemas.microsoft.com/office/powerpoint/2010/main" val="1404255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Geoid also an important constraint on mantle </a:t>
                </a:r>
                <a14:m>
                  <m:oMath xmlns:m="http://schemas.openxmlformats.org/officeDocument/2006/math">
                    <m:r>
                      <a:rPr lang="en-US" sz="2900" i="1" smtClean="0">
                        <a:latin typeface="Cambria Math" panose="02040503050406030204" pitchFamily="18" charset="0"/>
                        <a:ea typeface="Cambria Math" panose="02040503050406030204" pitchFamily="18" charset="0"/>
                      </a:rPr>
                      <m:t>𝜂</m:t>
                    </m:r>
                  </m:oMath>
                </a14:m>
                <a:r>
                  <a:rPr lang="en-US" sz="2900" dirty="0">
                    <a:latin typeface="Segoe UI Symbol" panose="020B0502040204020203" pitchFamily="34" charset="0"/>
                    <a:ea typeface="Segoe UI Symbol" panose="020B0502040204020203" pitchFamily="34" charset="0"/>
                  </a:rPr>
                  <a:t> </a:t>
                </a:r>
              </a:p>
            </p:txBody>
          </p:sp>
        </mc:Choice>
        <mc:Fallback xmlns="">
          <p:sp>
            <p:nvSpPr>
              <p:cNvPr id="7" name="TextBox 6">
                <a:extLst>
                  <a:ext uri="{FF2B5EF4-FFF2-40B4-BE49-F238E27FC236}">
                    <a16:creationId xmlns:a16="http://schemas.microsoft.com/office/drawing/2014/main" id="{ED27784A-55E1-6E48-8523-FDC410CDC920}"/>
                  </a:ext>
                </a:extLst>
              </p:cNvPr>
              <p:cNvSpPr txBox="1">
                <a:spLocks noRot="1" noChangeAspect="1" noMove="1" noResize="1" noEditPoints="1" noAdjustHandles="1" noChangeArrowheads="1" noChangeShapeType="1" noTextEdit="1"/>
              </p:cNvSpPr>
              <p:nvPr/>
            </p:nvSpPr>
            <p:spPr>
              <a:xfrm>
                <a:off x="0" y="0"/>
                <a:ext cx="9144000" cy="538609"/>
              </a:xfrm>
              <a:prstGeom prst="rect">
                <a:avLst/>
              </a:prstGeom>
              <a:blipFill>
                <a:blip r:embed="rId3"/>
                <a:stretch>
                  <a:fillRect t="-13953" b="-3255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9125E3A-876A-7F4A-BD3F-779DAE702400}"/>
              </a:ext>
            </a:extLst>
          </p:cNvPr>
          <p:cNvSpPr txBox="1"/>
          <p:nvPr/>
        </p:nvSpPr>
        <p:spPr>
          <a:xfrm>
            <a:off x="4857005" y="798700"/>
            <a:ext cx="4062203" cy="1846659"/>
          </a:xfrm>
          <a:prstGeom prst="rect">
            <a:avLst/>
          </a:prstGeom>
          <a:noFill/>
        </p:spPr>
        <p:txBody>
          <a:bodyPr wrap="square">
            <a:spAutoFit/>
          </a:bodyPr>
          <a:lstStyle/>
          <a:p>
            <a:r>
              <a:rPr lang="en-US" sz="1900" dirty="0">
                <a:latin typeface="Segoe UI Symbol" panose="020B0502040204020203" pitchFamily="34" charset="0"/>
                <a:ea typeface="Segoe UI Symbol" panose="020B0502040204020203" pitchFamily="34" charset="0"/>
              </a:rPr>
              <a:t>The </a:t>
            </a:r>
            <a:r>
              <a:rPr lang="en-US" sz="1900" b="1" u="sng" dirty="0">
                <a:latin typeface="Segoe UI Symbol" panose="020B0502040204020203" pitchFamily="34" charset="0"/>
                <a:ea typeface="Segoe UI Symbol" panose="020B0502040204020203" pitchFamily="34" charset="0"/>
              </a:rPr>
              <a:t>geoid</a:t>
            </a:r>
            <a:r>
              <a:rPr lang="en-US" sz="1900" dirty="0">
                <a:latin typeface="Segoe UI Symbol" panose="020B0502040204020203" pitchFamily="34" charset="0"/>
                <a:ea typeface="Segoe UI Symbol" panose="020B0502040204020203" pitchFamily="34" charset="0"/>
              </a:rPr>
              <a:t> is Earth’s equipotential gravity surface. It’s the shape the ocean would take (under gravity) without topography. Gravitational acceleration acts perpendicular to the geoid surface.</a:t>
            </a:r>
          </a:p>
        </p:txBody>
      </p:sp>
      <p:pic>
        <p:nvPicPr>
          <p:cNvPr id="27" name="Picture 26" descr="A map of the world&#10;&#10;Description automatically generated with medium confidence">
            <a:extLst>
              <a:ext uri="{FF2B5EF4-FFF2-40B4-BE49-F238E27FC236}">
                <a16:creationId xmlns:a16="http://schemas.microsoft.com/office/drawing/2014/main" id="{4C0B4491-5640-464D-B8E7-A63DA7E6008D}"/>
              </a:ext>
            </a:extLst>
          </p:cNvPr>
          <p:cNvPicPr>
            <a:picLocks noChangeAspect="1"/>
          </p:cNvPicPr>
          <p:nvPr/>
        </p:nvPicPr>
        <p:blipFill>
          <a:blip r:embed="rId4"/>
          <a:stretch>
            <a:fillRect/>
          </a:stretch>
        </p:blipFill>
        <p:spPr>
          <a:xfrm>
            <a:off x="340174" y="752177"/>
            <a:ext cx="4398076" cy="2112613"/>
          </a:xfrm>
          <a:prstGeom prst="rect">
            <a:avLst/>
          </a:prstGeom>
        </p:spPr>
      </p:pic>
      <p:pic>
        <p:nvPicPr>
          <p:cNvPr id="29" name="Picture 28" descr="Text&#10;&#10;Description automatically generated">
            <a:extLst>
              <a:ext uri="{FF2B5EF4-FFF2-40B4-BE49-F238E27FC236}">
                <a16:creationId xmlns:a16="http://schemas.microsoft.com/office/drawing/2014/main" id="{1B47A50F-C418-0D43-A776-295D7863A1DF}"/>
              </a:ext>
            </a:extLst>
          </p:cNvPr>
          <p:cNvPicPr>
            <a:picLocks noChangeAspect="1"/>
          </p:cNvPicPr>
          <p:nvPr/>
        </p:nvPicPr>
        <p:blipFill>
          <a:blip r:embed="rId5"/>
          <a:stretch>
            <a:fillRect/>
          </a:stretch>
        </p:blipFill>
        <p:spPr>
          <a:xfrm>
            <a:off x="181250" y="3893134"/>
            <a:ext cx="4985363" cy="873253"/>
          </a:xfrm>
          <a:prstGeom prst="rect">
            <a:avLst/>
          </a:prstGeom>
        </p:spPr>
      </p:pic>
      <p:sp>
        <p:nvSpPr>
          <p:cNvPr id="34" name="TextBox 33">
            <a:extLst>
              <a:ext uri="{FF2B5EF4-FFF2-40B4-BE49-F238E27FC236}">
                <a16:creationId xmlns:a16="http://schemas.microsoft.com/office/drawing/2014/main" id="{3ED66CB1-C492-564E-A156-FD719E4DD21D}"/>
              </a:ext>
            </a:extLst>
          </p:cNvPr>
          <p:cNvSpPr txBox="1"/>
          <p:nvPr/>
        </p:nvSpPr>
        <p:spPr>
          <a:xfrm>
            <a:off x="323878" y="3124881"/>
            <a:ext cx="8099815" cy="677108"/>
          </a:xfrm>
          <a:prstGeom prst="rect">
            <a:avLst/>
          </a:prstGeom>
          <a:noFill/>
        </p:spPr>
        <p:txBody>
          <a:bodyPr wrap="square">
            <a:spAutoFit/>
          </a:bodyPr>
          <a:lstStyle/>
          <a:p>
            <a:r>
              <a:rPr lang="en-US" sz="1900" dirty="0">
                <a:latin typeface="Segoe UI Symbol" panose="020B0502040204020203" pitchFamily="34" charset="0"/>
                <a:ea typeface="Segoe UI Symbol" panose="020B0502040204020203" pitchFamily="34" charset="0"/>
              </a:rPr>
              <a:t>The geoid a function of mantle density anomalies modulated by radial sensitivity functions that depend on viscosity, e.g.:</a:t>
            </a:r>
          </a:p>
        </p:txBody>
      </p:sp>
      <p:pic>
        <p:nvPicPr>
          <p:cNvPr id="31" name="Picture 30" descr="Diagram, engineering drawing&#10;&#10;Description automatically generated">
            <a:extLst>
              <a:ext uri="{FF2B5EF4-FFF2-40B4-BE49-F238E27FC236}">
                <a16:creationId xmlns:a16="http://schemas.microsoft.com/office/drawing/2014/main" id="{82E67D5F-BD38-CF49-93C2-EEFB0B412BD0}"/>
              </a:ext>
            </a:extLst>
          </p:cNvPr>
          <p:cNvPicPr>
            <a:picLocks noChangeAspect="1"/>
          </p:cNvPicPr>
          <p:nvPr/>
        </p:nvPicPr>
        <p:blipFill>
          <a:blip r:embed="rId6"/>
          <a:stretch>
            <a:fillRect/>
          </a:stretch>
        </p:blipFill>
        <p:spPr>
          <a:xfrm>
            <a:off x="5103143" y="4458914"/>
            <a:ext cx="3788229" cy="2196846"/>
          </a:xfrm>
          <a:prstGeom prst="rect">
            <a:avLst/>
          </a:prstGeom>
        </p:spPr>
      </p:pic>
      <p:sp>
        <p:nvSpPr>
          <p:cNvPr id="39" name="TextBox 38">
            <a:extLst>
              <a:ext uri="{FF2B5EF4-FFF2-40B4-BE49-F238E27FC236}">
                <a16:creationId xmlns:a16="http://schemas.microsoft.com/office/drawing/2014/main" id="{FA6E9CD5-7BBF-8E42-963D-5609C542F061}"/>
              </a:ext>
            </a:extLst>
          </p:cNvPr>
          <p:cNvSpPr txBox="1"/>
          <p:nvPr/>
        </p:nvSpPr>
        <p:spPr>
          <a:xfrm>
            <a:off x="7342745" y="4062080"/>
            <a:ext cx="1576463" cy="323165"/>
          </a:xfrm>
          <a:prstGeom prst="rect">
            <a:avLst/>
          </a:prstGeom>
          <a:noFill/>
        </p:spPr>
        <p:txBody>
          <a:bodyPr wrap="square" rtlCol="0">
            <a:spAutoFit/>
          </a:bodyPr>
          <a:lstStyle/>
          <a:p>
            <a:r>
              <a:rPr lang="en-US" sz="1500" i="1" dirty="0">
                <a:solidFill>
                  <a:schemeClr val="bg2">
                    <a:lumMod val="50000"/>
                  </a:schemeClr>
                </a:solidFill>
                <a:latin typeface="Segoe UI Symbol" panose="020B0502040204020203" pitchFamily="34" charset="0"/>
                <a:ea typeface="Segoe UI Symbol" panose="020B0502040204020203" pitchFamily="34" charset="0"/>
              </a:rPr>
              <a:t>King, 1995, AGU</a:t>
            </a:r>
          </a:p>
        </p:txBody>
      </p:sp>
    </p:spTree>
    <p:extLst>
      <p:ext uri="{BB962C8B-B14F-4D97-AF65-F5344CB8AC3E}">
        <p14:creationId xmlns:p14="http://schemas.microsoft.com/office/powerpoint/2010/main" val="2465582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Geoid also an important constraint on mantle </a:t>
                </a:r>
                <a14:m>
                  <m:oMath xmlns:m="http://schemas.openxmlformats.org/officeDocument/2006/math">
                    <m:r>
                      <a:rPr lang="en-US" sz="2900" i="1" smtClean="0">
                        <a:latin typeface="Cambria Math" panose="02040503050406030204" pitchFamily="18" charset="0"/>
                        <a:ea typeface="Cambria Math" panose="02040503050406030204" pitchFamily="18" charset="0"/>
                      </a:rPr>
                      <m:t>𝜂</m:t>
                    </m:r>
                  </m:oMath>
                </a14:m>
                <a:r>
                  <a:rPr lang="en-US" sz="2900" dirty="0">
                    <a:latin typeface="Segoe UI Symbol" panose="020B0502040204020203" pitchFamily="34" charset="0"/>
                    <a:ea typeface="Segoe UI Symbol" panose="020B0502040204020203" pitchFamily="34" charset="0"/>
                  </a:rPr>
                  <a:t> </a:t>
                </a:r>
              </a:p>
            </p:txBody>
          </p:sp>
        </mc:Choice>
        <mc:Fallback xmlns="">
          <p:sp>
            <p:nvSpPr>
              <p:cNvPr id="7" name="TextBox 6">
                <a:extLst>
                  <a:ext uri="{FF2B5EF4-FFF2-40B4-BE49-F238E27FC236}">
                    <a16:creationId xmlns:a16="http://schemas.microsoft.com/office/drawing/2014/main" id="{ED27784A-55E1-6E48-8523-FDC410CDC920}"/>
                  </a:ext>
                </a:extLst>
              </p:cNvPr>
              <p:cNvSpPr txBox="1">
                <a:spLocks noRot="1" noChangeAspect="1" noMove="1" noResize="1" noEditPoints="1" noAdjustHandles="1" noChangeArrowheads="1" noChangeShapeType="1" noTextEdit="1"/>
              </p:cNvSpPr>
              <p:nvPr/>
            </p:nvSpPr>
            <p:spPr>
              <a:xfrm>
                <a:off x="0" y="0"/>
                <a:ext cx="9144000" cy="538609"/>
              </a:xfrm>
              <a:prstGeom prst="rect">
                <a:avLst/>
              </a:prstGeom>
              <a:blipFill>
                <a:blip r:embed="rId3"/>
                <a:stretch>
                  <a:fillRect t="-13953" b="-3255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9125E3A-876A-7F4A-BD3F-779DAE702400}"/>
              </a:ext>
            </a:extLst>
          </p:cNvPr>
          <p:cNvSpPr txBox="1"/>
          <p:nvPr/>
        </p:nvSpPr>
        <p:spPr>
          <a:xfrm>
            <a:off x="4857005" y="798700"/>
            <a:ext cx="4062203" cy="1846659"/>
          </a:xfrm>
          <a:prstGeom prst="rect">
            <a:avLst/>
          </a:prstGeom>
          <a:noFill/>
        </p:spPr>
        <p:txBody>
          <a:bodyPr wrap="square">
            <a:spAutoFit/>
          </a:bodyPr>
          <a:lstStyle/>
          <a:p>
            <a:r>
              <a:rPr lang="en-US" sz="1900" dirty="0">
                <a:latin typeface="Segoe UI Symbol" panose="020B0502040204020203" pitchFamily="34" charset="0"/>
                <a:ea typeface="Segoe UI Symbol" panose="020B0502040204020203" pitchFamily="34" charset="0"/>
              </a:rPr>
              <a:t>The </a:t>
            </a:r>
            <a:r>
              <a:rPr lang="en-US" sz="1900" b="1" u="sng" dirty="0">
                <a:latin typeface="Segoe UI Symbol" panose="020B0502040204020203" pitchFamily="34" charset="0"/>
                <a:ea typeface="Segoe UI Symbol" panose="020B0502040204020203" pitchFamily="34" charset="0"/>
              </a:rPr>
              <a:t>geoid</a:t>
            </a:r>
            <a:r>
              <a:rPr lang="en-US" sz="1900" dirty="0">
                <a:latin typeface="Segoe UI Symbol" panose="020B0502040204020203" pitchFamily="34" charset="0"/>
                <a:ea typeface="Segoe UI Symbol" panose="020B0502040204020203" pitchFamily="34" charset="0"/>
              </a:rPr>
              <a:t> is Earth’s equipotential gravity surface. It’s the shape the ocean would take (under gravity) without topography. Gravitational acceleration acts perpendicular to the geoid surface.</a:t>
            </a:r>
          </a:p>
        </p:txBody>
      </p:sp>
      <p:pic>
        <p:nvPicPr>
          <p:cNvPr id="27" name="Picture 26" descr="A map of the world&#10;&#10;Description automatically generated with medium confidence">
            <a:extLst>
              <a:ext uri="{FF2B5EF4-FFF2-40B4-BE49-F238E27FC236}">
                <a16:creationId xmlns:a16="http://schemas.microsoft.com/office/drawing/2014/main" id="{4C0B4491-5640-464D-B8E7-A63DA7E6008D}"/>
              </a:ext>
            </a:extLst>
          </p:cNvPr>
          <p:cNvPicPr>
            <a:picLocks noChangeAspect="1"/>
          </p:cNvPicPr>
          <p:nvPr/>
        </p:nvPicPr>
        <p:blipFill>
          <a:blip r:embed="rId4"/>
          <a:stretch>
            <a:fillRect/>
          </a:stretch>
        </p:blipFill>
        <p:spPr>
          <a:xfrm>
            <a:off x="340174" y="752177"/>
            <a:ext cx="4398076" cy="2112613"/>
          </a:xfrm>
          <a:prstGeom prst="rect">
            <a:avLst/>
          </a:prstGeom>
        </p:spPr>
      </p:pic>
      <p:pic>
        <p:nvPicPr>
          <p:cNvPr id="29" name="Picture 28" descr="Text&#10;&#10;Description automatically generated">
            <a:extLst>
              <a:ext uri="{FF2B5EF4-FFF2-40B4-BE49-F238E27FC236}">
                <a16:creationId xmlns:a16="http://schemas.microsoft.com/office/drawing/2014/main" id="{1B47A50F-C418-0D43-A776-295D7863A1DF}"/>
              </a:ext>
            </a:extLst>
          </p:cNvPr>
          <p:cNvPicPr>
            <a:picLocks noChangeAspect="1"/>
          </p:cNvPicPr>
          <p:nvPr/>
        </p:nvPicPr>
        <p:blipFill>
          <a:blip r:embed="rId5"/>
          <a:stretch>
            <a:fillRect/>
          </a:stretch>
        </p:blipFill>
        <p:spPr>
          <a:xfrm>
            <a:off x="181250" y="3893134"/>
            <a:ext cx="4985363" cy="873253"/>
          </a:xfrm>
          <a:prstGeom prst="rect">
            <a:avLst/>
          </a:prstGeom>
        </p:spPr>
      </p:pic>
      <p:sp>
        <p:nvSpPr>
          <p:cNvPr id="34" name="TextBox 33">
            <a:extLst>
              <a:ext uri="{FF2B5EF4-FFF2-40B4-BE49-F238E27FC236}">
                <a16:creationId xmlns:a16="http://schemas.microsoft.com/office/drawing/2014/main" id="{3ED66CB1-C492-564E-A156-FD719E4DD21D}"/>
              </a:ext>
            </a:extLst>
          </p:cNvPr>
          <p:cNvSpPr txBox="1"/>
          <p:nvPr/>
        </p:nvSpPr>
        <p:spPr>
          <a:xfrm>
            <a:off x="323878" y="3124881"/>
            <a:ext cx="8099815" cy="677108"/>
          </a:xfrm>
          <a:prstGeom prst="rect">
            <a:avLst/>
          </a:prstGeom>
          <a:noFill/>
        </p:spPr>
        <p:txBody>
          <a:bodyPr wrap="square">
            <a:spAutoFit/>
          </a:bodyPr>
          <a:lstStyle/>
          <a:p>
            <a:r>
              <a:rPr lang="en-US" sz="1900" dirty="0">
                <a:latin typeface="Segoe UI Symbol" panose="020B0502040204020203" pitchFamily="34" charset="0"/>
                <a:ea typeface="Segoe UI Symbol" panose="020B0502040204020203" pitchFamily="34" charset="0"/>
              </a:rPr>
              <a:t>The geoid a function of mantle density anomalies modulated by radial sensitivity functions that depend on viscosity, e.g.:</a:t>
            </a:r>
          </a:p>
        </p:txBody>
      </p:sp>
      <p:pic>
        <p:nvPicPr>
          <p:cNvPr id="31" name="Picture 30" descr="Diagram, engineering drawing&#10;&#10;Description automatically generated">
            <a:extLst>
              <a:ext uri="{FF2B5EF4-FFF2-40B4-BE49-F238E27FC236}">
                <a16:creationId xmlns:a16="http://schemas.microsoft.com/office/drawing/2014/main" id="{82E67D5F-BD38-CF49-93C2-EEFB0B412BD0}"/>
              </a:ext>
            </a:extLst>
          </p:cNvPr>
          <p:cNvPicPr>
            <a:picLocks noChangeAspect="1"/>
          </p:cNvPicPr>
          <p:nvPr/>
        </p:nvPicPr>
        <p:blipFill>
          <a:blip r:embed="rId6"/>
          <a:stretch>
            <a:fillRect/>
          </a:stretch>
        </p:blipFill>
        <p:spPr>
          <a:xfrm>
            <a:off x="5103143" y="4458914"/>
            <a:ext cx="3788229" cy="2196846"/>
          </a:xfrm>
          <a:prstGeom prst="rect">
            <a:avLst/>
          </a:prstGeom>
        </p:spPr>
      </p:pic>
      <p:sp>
        <p:nvSpPr>
          <p:cNvPr id="39" name="TextBox 38">
            <a:extLst>
              <a:ext uri="{FF2B5EF4-FFF2-40B4-BE49-F238E27FC236}">
                <a16:creationId xmlns:a16="http://schemas.microsoft.com/office/drawing/2014/main" id="{FA6E9CD5-7BBF-8E42-963D-5609C542F061}"/>
              </a:ext>
            </a:extLst>
          </p:cNvPr>
          <p:cNvSpPr txBox="1"/>
          <p:nvPr/>
        </p:nvSpPr>
        <p:spPr>
          <a:xfrm>
            <a:off x="7342745" y="4062080"/>
            <a:ext cx="1576463" cy="323165"/>
          </a:xfrm>
          <a:prstGeom prst="rect">
            <a:avLst/>
          </a:prstGeom>
          <a:noFill/>
        </p:spPr>
        <p:txBody>
          <a:bodyPr wrap="square" rtlCol="0">
            <a:spAutoFit/>
          </a:bodyPr>
          <a:lstStyle/>
          <a:p>
            <a:r>
              <a:rPr lang="en-US" sz="1500" i="1" dirty="0">
                <a:solidFill>
                  <a:schemeClr val="bg2">
                    <a:lumMod val="50000"/>
                  </a:schemeClr>
                </a:solidFill>
                <a:latin typeface="Segoe UI Symbol" panose="020B0502040204020203" pitchFamily="34" charset="0"/>
                <a:ea typeface="Segoe UI Symbol" panose="020B0502040204020203" pitchFamily="34" charset="0"/>
              </a:rPr>
              <a:t>King, 1995, AGU</a:t>
            </a:r>
          </a:p>
        </p:txBody>
      </p:sp>
      <p:sp>
        <p:nvSpPr>
          <p:cNvPr id="9" name="TextBox 8">
            <a:extLst>
              <a:ext uri="{FF2B5EF4-FFF2-40B4-BE49-F238E27FC236}">
                <a16:creationId xmlns:a16="http://schemas.microsoft.com/office/drawing/2014/main" id="{659B7B49-99AB-964F-BE36-272938061F92}"/>
              </a:ext>
            </a:extLst>
          </p:cNvPr>
          <p:cNvSpPr txBox="1"/>
          <p:nvPr/>
        </p:nvSpPr>
        <p:spPr>
          <a:xfrm>
            <a:off x="379526" y="4766387"/>
            <a:ext cx="4319371" cy="969496"/>
          </a:xfrm>
          <a:prstGeom prst="rect">
            <a:avLst/>
          </a:prstGeom>
          <a:noFill/>
        </p:spPr>
        <p:txBody>
          <a:bodyPr wrap="square">
            <a:spAutoFit/>
          </a:bodyPr>
          <a:lstStyle/>
          <a:p>
            <a:r>
              <a:rPr lang="en-US" sz="1900" dirty="0">
                <a:latin typeface="Segoe UI Symbol" panose="020B0502040204020203" pitchFamily="34" charset="0"/>
                <a:ea typeface="Segoe UI Symbol" panose="020B0502040204020203" pitchFamily="34" charset="0"/>
              </a:rPr>
              <a:t>Hence can assume we know mantle density (debatable) and invert the geoid for mantle viscosity </a:t>
            </a:r>
          </a:p>
        </p:txBody>
      </p:sp>
    </p:spTree>
    <p:extLst>
      <p:ext uri="{BB962C8B-B14F-4D97-AF65-F5344CB8AC3E}">
        <p14:creationId xmlns:p14="http://schemas.microsoft.com/office/powerpoint/2010/main" val="4149580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Geoid also an important constraint on mantle </a:t>
                </a:r>
                <a14:m>
                  <m:oMath xmlns:m="http://schemas.openxmlformats.org/officeDocument/2006/math">
                    <m:r>
                      <a:rPr lang="en-US" sz="2900" i="1" smtClean="0">
                        <a:latin typeface="Cambria Math" panose="02040503050406030204" pitchFamily="18" charset="0"/>
                        <a:ea typeface="Cambria Math" panose="02040503050406030204" pitchFamily="18" charset="0"/>
                      </a:rPr>
                      <m:t>𝜂</m:t>
                    </m:r>
                  </m:oMath>
                </a14:m>
                <a:r>
                  <a:rPr lang="en-US" sz="2900" dirty="0">
                    <a:latin typeface="Segoe UI Symbol" panose="020B0502040204020203" pitchFamily="34" charset="0"/>
                    <a:ea typeface="Segoe UI Symbol" panose="020B0502040204020203" pitchFamily="34" charset="0"/>
                  </a:rPr>
                  <a:t> </a:t>
                </a:r>
              </a:p>
            </p:txBody>
          </p:sp>
        </mc:Choice>
        <mc:Fallback xmlns="">
          <p:sp>
            <p:nvSpPr>
              <p:cNvPr id="7" name="TextBox 6">
                <a:extLst>
                  <a:ext uri="{FF2B5EF4-FFF2-40B4-BE49-F238E27FC236}">
                    <a16:creationId xmlns:a16="http://schemas.microsoft.com/office/drawing/2014/main" id="{ED27784A-55E1-6E48-8523-FDC410CDC920}"/>
                  </a:ext>
                </a:extLst>
              </p:cNvPr>
              <p:cNvSpPr txBox="1">
                <a:spLocks noRot="1" noChangeAspect="1" noMove="1" noResize="1" noEditPoints="1" noAdjustHandles="1" noChangeArrowheads="1" noChangeShapeType="1" noTextEdit="1"/>
              </p:cNvSpPr>
              <p:nvPr/>
            </p:nvSpPr>
            <p:spPr>
              <a:xfrm>
                <a:off x="0" y="0"/>
                <a:ext cx="9144000" cy="538609"/>
              </a:xfrm>
              <a:prstGeom prst="rect">
                <a:avLst/>
              </a:prstGeom>
              <a:blipFill>
                <a:blip r:embed="rId3"/>
                <a:stretch>
                  <a:fillRect t="-13953" b="-32558"/>
                </a:stretch>
              </a:blipFill>
            </p:spPr>
            <p:txBody>
              <a:bodyPr/>
              <a:lstStyle/>
              <a:p>
                <a:r>
                  <a:rPr lang="en-US">
                    <a:noFill/>
                  </a:rPr>
                  <a:t> </a:t>
                </a:r>
              </a:p>
            </p:txBody>
          </p:sp>
        </mc:Fallback>
      </mc:AlternateContent>
      <p:pic>
        <p:nvPicPr>
          <p:cNvPr id="14" name="Picture 13" descr="Chart&#10;&#10;Description automatically generated">
            <a:extLst>
              <a:ext uri="{FF2B5EF4-FFF2-40B4-BE49-F238E27FC236}">
                <a16:creationId xmlns:a16="http://schemas.microsoft.com/office/drawing/2014/main" id="{10899BCB-B612-7640-A0C3-BAC530CCE0CE}"/>
              </a:ext>
            </a:extLst>
          </p:cNvPr>
          <p:cNvPicPr>
            <a:picLocks noChangeAspect="1"/>
          </p:cNvPicPr>
          <p:nvPr/>
        </p:nvPicPr>
        <p:blipFill>
          <a:blip r:embed="rId4"/>
          <a:stretch>
            <a:fillRect/>
          </a:stretch>
        </p:blipFill>
        <p:spPr>
          <a:xfrm>
            <a:off x="169144" y="1216209"/>
            <a:ext cx="4358567" cy="4169577"/>
          </a:xfrm>
          <a:prstGeom prst="rect">
            <a:avLst/>
          </a:prstGeom>
        </p:spPr>
      </p:pic>
      <p:pic>
        <p:nvPicPr>
          <p:cNvPr id="16" name="Picture 15" descr="A picture containing text, aircraft, transport, music&#10;&#10;Description automatically generated">
            <a:extLst>
              <a:ext uri="{FF2B5EF4-FFF2-40B4-BE49-F238E27FC236}">
                <a16:creationId xmlns:a16="http://schemas.microsoft.com/office/drawing/2014/main" id="{C8919C45-C27B-AF4D-B184-E87B287AD738}"/>
              </a:ext>
            </a:extLst>
          </p:cNvPr>
          <p:cNvPicPr>
            <a:picLocks noChangeAspect="1"/>
          </p:cNvPicPr>
          <p:nvPr/>
        </p:nvPicPr>
        <p:blipFill>
          <a:blip r:embed="rId5"/>
          <a:stretch>
            <a:fillRect/>
          </a:stretch>
        </p:blipFill>
        <p:spPr>
          <a:xfrm>
            <a:off x="4426304" y="1054616"/>
            <a:ext cx="4338170" cy="4934197"/>
          </a:xfrm>
          <a:prstGeom prst="rect">
            <a:avLst/>
          </a:prstGeom>
        </p:spPr>
      </p:pic>
      <p:sp>
        <p:nvSpPr>
          <p:cNvPr id="17" name="TextBox 16">
            <a:extLst>
              <a:ext uri="{FF2B5EF4-FFF2-40B4-BE49-F238E27FC236}">
                <a16:creationId xmlns:a16="http://schemas.microsoft.com/office/drawing/2014/main" id="{E6C83440-2227-414E-8EEA-8471FEE987D2}"/>
              </a:ext>
            </a:extLst>
          </p:cNvPr>
          <p:cNvSpPr txBox="1"/>
          <p:nvPr/>
        </p:nvSpPr>
        <p:spPr>
          <a:xfrm>
            <a:off x="739285" y="5476931"/>
            <a:ext cx="3599852" cy="323165"/>
          </a:xfrm>
          <a:prstGeom prst="rect">
            <a:avLst/>
          </a:prstGeom>
          <a:noFill/>
        </p:spPr>
        <p:txBody>
          <a:bodyPr wrap="square" rtlCol="0">
            <a:spAutoFit/>
          </a:bodyPr>
          <a:lstStyle/>
          <a:p>
            <a:r>
              <a:rPr lang="en-US" sz="1500" i="1" dirty="0">
                <a:solidFill>
                  <a:schemeClr val="bg2">
                    <a:lumMod val="50000"/>
                  </a:schemeClr>
                </a:solidFill>
                <a:latin typeface="Segoe UI Symbol" panose="020B0502040204020203" pitchFamily="34" charset="0"/>
                <a:ea typeface="Segoe UI Symbol" panose="020B0502040204020203" pitchFamily="34" charset="0"/>
              </a:rPr>
              <a:t>Steinberger and Calderwood, 2006, GJI</a:t>
            </a:r>
          </a:p>
        </p:txBody>
      </p:sp>
    </p:spTree>
    <p:extLst>
      <p:ext uri="{BB962C8B-B14F-4D97-AF65-F5344CB8AC3E}">
        <p14:creationId xmlns:p14="http://schemas.microsoft.com/office/powerpoint/2010/main" val="123239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D938D57-7D6C-1341-A8E0-A661A4FA3210}"/>
                  </a:ext>
                </a:extLst>
              </p:cNvPr>
              <p:cNvSpPr txBox="1"/>
              <p:nvPr/>
            </p:nvSpPr>
            <p:spPr>
              <a:xfrm>
                <a:off x="-43544" y="0"/>
                <a:ext cx="8831284" cy="7402026"/>
              </a:xfrm>
              <a:prstGeom prst="rect">
                <a:avLst/>
              </a:prstGeom>
              <a:noFill/>
            </p:spPr>
            <p:txBody>
              <a:bodyPr wrap="square" rtlCol="0">
                <a:spAutoFit/>
              </a:bodyPr>
              <a:lstStyle/>
              <a:p>
                <a:pPr algn="ctr"/>
                <a:r>
                  <a:rPr lang="en-US" sz="3500" dirty="0">
                    <a:latin typeface="Segoe UI Symbol" panose="020B0502040204020203" pitchFamily="34" charset="0"/>
                    <a:ea typeface="Segoe UI Symbol" panose="020B0502040204020203" pitchFamily="34" charset="0"/>
                  </a:rPr>
                  <a:t>Take homes:</a:t>
                </a:r>
              </a:p>
              <a:p>
                <a:pPr algn="ctr"/>
                <a:endParaRPr lang="en-US" sz="25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500" dirty="0">
                    <a:latin typeface="Segoe UI Symbol" panose="020B0502040204020203" pitchFamily="34" charset="0"/>
                    <a:ea typeface="Segoe UI Symbol" panose="020B0502040204020203" pitchFamily="34" charset="0"/>
                  </a:rPr>
                  <a:t>The stream function (scalar field) a convenient way to express Stokes equations for a 2-D incompressible material with constant </a:t>
                </a:r>
                <a14:m>
                  <m:oMath xmlns:m="http://schemas.openxmlformats.org/officeDocument/2006/math">
                    <m:r>
                      <a:rPr lang="en-US" sz="2500" i="1">
                        <a:latin typeface="Cambria Math" panose="02040503050406030204" pitchFamily="18" charset="0"/>
                        <a:ea typeface="Cambria Math" panose="02040503050406030204" pitchFamily="18" charset="0"/>
                      </a:rPr>
                      <m:t>𝜌</m:t>
                    </m:r>
                  </m:oMath>
                </a14:m>
                <a:r>
                  <a:rPr lang="en-US" sz="2500" dirty="0">
                    <a:latin typeface="Segoe UI Symbol" panose="020B0502040204020203" pitchFamily="34" charset="0"/>
                    <a:ea typeface="Segoe UI Symbol" panose="020B0502040204020203" pitchFamily="34" charset="0"/>
                  </a:rPr>
                  <a:t>.</a:t>
                </a:r>
              </a:p>
              <a:p>
                <a:pPr marL="914400" lvl="1" indent="-457200">
                  <a:buFont typeface="Arial" panose="020B0604020202020204" pitchFamily="34" charset="0"/>
                  <a:buChar char="•"/>
                </a:pPr>
                <a:endParaRPr lang="en-US" sz="20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500" dirty="0">
                    <a:latin typeface="Segoe UI Symbol" panose="020B0502040204020203" pitchFamily="34" charset="0"/>
                    <a:ea typeface="Segoe UI Symbol" panose="020B0502040204020203" pitchFamily="34" charset="0"/>
                  </a:rPr>
                  <a:t>An important application: Calculating time-dependent surface deformation (due to changing ice load) as a function of mantle viscosity (</a:t>
                </a:r>
                <a14:m>
                  <m:oMath xmlns:m="http://schemas.openxmlformats.org/officeDocument/2006/math">
                    <m:r>
                      <a:rPr lang="en-US" sz="2500" i="1" smtClean="0">
                        <a:latin typeface="Cambria Math" panose="02040503050406030204" pitchFamily="18" charset="0"/>
                        <a:ea typeface="Cambria Math" panose="02040503050406030204" pitchFamily="18" charset="0"/>
                      </a:rPr>
                      <m:t>𝜂</m:t>
                    </m:r>
                  </m:oMath>
                </a14:m>
                <a:r>
                  <a:rPr lang="en-US" sz="2500" dirty="0">
                    <a:latin typeface="Segoe UI Symbol" panose="020B0502040204020203" pitchFamily="34" charset="0"/>
                    <a:ea typeface="Segoe UI Symbol" panose="020B0502040204020203" pitchFamily="34" charset="0"/>
                  </a:rPr>
                  <a:t>).</a:t>
                </a:r>
              </a:p>
              <a:p>
                <a:pPr marL="1828800" lvl="3" indent="-457200">
                  <a:buFont typeface="Courier New" panose="02070309020205020404" pitchFamily="49" charset="0"/>
                  <a:buChar char="o"/>
                </a:pPr>
                <a:r>
                  <a:rPr lang="en-US" sz="2500" dirty="0">
                    <a:latin typeface="Segoe UI Symbol" panose="020B0502040204020203" pitchFamily="34" charset="0"/>
                    <a:ea typeface="Segoe UI Symbol" panose="020B0502040204020203" pitchFamily="34" charset="0"/>
                  </a:rPr>
                  <a:t>Haskell constraint: </a:t>
                </a:r>
                <a14:m>
                  <m:oMath xmlns:m="http://schemas.openxmlformats.org/officeDocument/2006/math">
                    <m:r>
                      <a:rPr lang="en-US" sz="2500" i="1">
                        <a:latin typeface="Cambria Math" panose="02040503050406030204" pitchFamily="18" charset="0"/>
                        <a:ea typeface="Cambria Math" panose="02040503050406030204" pitchFamily="18" charset="0"/>
                      </a:rPr>
                      <m:t>𝜂</m:t>
                    </m:r>
                  </m:oMath>
                </a14:m>
                <a:r>
                  <a:rPr lang="en-US" sz="2500" dirty="0">
                    <a:latin typeface="Segoe UI Symbol" panose="020B0502040204020203" pitchFamily="34" charset="0"/>
                    <a:ea typeface="Segoe UI Symbol" panose="020B0502040204020203" pitchFamily="34" charset="0"/>
                  </a:rPr>
                  <a:t> ~ 10</a:t>
                </a:r>
                <a:r>
                  <a:rPr lang="en-US" sz="2500" baseline="30000" dirty="0">
                    <a:latin typeface="Segoe UI Symbol" panose="020B0502040204020203" pitchFamily="34" charset="0"/>
                    <a:ea typeface="Segoe UI Symbol" panose="020B0502040204020203" pitchFamily="34" charset="0"/>
                  </a:rPr>
                  <a:t>21</a:t>
                </a:r>
                <a:r>
                  <a:rPr lang="en-US" sz="2500" dirty="0">
                    <a:latin typeface="Segoe UI Symbol" panose="020B0502040204020203" pitchFamily="34" charset="0"/>
                    <a:ea typeface="Segoe UI Symbol" panose="020B0502040204020203" pitchFamily="34" charset="0"/>
                  </a:rPr>
                  <a:t> Pa s</a:t>
                </a:r>
              </a:p>
              <a:p>
                <a:pPr lvl="1"/>
                <a:endParaRPr lang="en-US" sz="20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500" dirty="0">
                    <a:latin typeface="Segoe UI Symbol" panose="020B0502040204020203" pitchFamily="34" charset="0"/>
                    <a:ea typeface="Segoe UI Symbol" panose="020B0502040204020203" pitchFamily="34" charset="0"/>
                  </a:rPr>
                  <a:t>This concept underpins Glacial Isostatic Adjustment and is done numerically for variable mantle </a:t>
                </a:r>
                <a14:m>
                  <m:oMath xmlns:m="http://schemas.openxmlformats.org/officeDocument/2006/math">
                    <m:r>
                      <a:rPr lang="en-US" sz="2500" i="1">
                        <a:latin typeface="Cambria Math" panose="02040503050406030204" pitchFamily="18" charset="0"/>
                        <a:ea typeface="Cambria Math" panose="02040503050406030204" pitchFamily="18" charset="0"/>
                      </a:rPr>
                      <m:t>𝜂</m:t>
                    </m:r>
                  </m:oMath>
                </a14:m>
                <a:r>
                  <a:rPr lang="en-US" sz="2500" dirty="0">
                    <a:latin typeface="Segoe UI Symbol" panose="020B0502040204020203" pitchFamily="34" charset="0"/>
                    <a:ea typeface="Segoe UI Symbol" panose="020B0502040204020203" pitchFamily="34" charset="0"/>
                  </a:rPr>
                  <a:t> and </a:t>
                </a:r>
                <a14:m>
                  <m:oMath xmlns:m="http://schemas.openxmlformats.org/officeDocument/2006/math">
                    <m:r>
                      <a:rPr lang="en-US" sz="2500" i="1" smtClean="0">
                        <a:latin typeface="Cambria Math" panose="02040503050406030204" pitchFamily="18" charset="0"/>
                        <a:ea typeface="Cambria Math" panose="02040503050406030204" pitchFamily="18" charset="0"/>
                      </a:rPr>
                      <m:t>𝜌</m:t>
                    </m:r>
                  </m:oMath>
                </a14:m>
                <a:r>
                  <a:rPr lang="en-US" sz="2500" dirty="0">
                    <a:latin typeface="Segoe UI Symbol" panose="020B0502040204020203" pitchFamily="34" charset="0"/>
                    <a:ea typeface="Segoe UI Symbol" panose="020B0502040204020203" pitchFamily="34" charset="0"/>
                  </a:rPr>
                  <a:t>.</a:t>
                </a:r>
              </a:p>
              <a:p>
                <a:pPr marL="914400" lvl="1" indent="-457200">
                  <a:buFont typeface="Arial" panose="020B0604020202020204" pitchFamily="34" charset="0"/>
                  <a:buChar char="•"/>
                </a:pPr>
                <a:endParaRPr lang="en-US" sz="20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500" dirty="0">
                    <a:latin typeface="Segoe UI Symbol" panose="020B0502040204020203" pitchFamily="34" charset="0"/>
                    <a:ea typeface="Segoe UI Symbol" panose="020B0502040204020203" pitchFamily="34" charset="0"/>
                  </a:rPr>
                  <a:t>The geoid is also sensitive to mantle </a:t>
                </a:r>
                <a14:m>
                  <m:oMath xmlns:m="http://schemas.openxmlformats.org/officeDocument/2006/math">
                    <m:r>
                      <a:rPr lang="en-US" sz="2500" i="1">
                        <a:latin typeface="Cambria Math" panose="02040503050406030204" pitchFamily="18" charset="0"/>
                        <a:ea typeface="Cambria Math" panose="02040503050406030204" pitchFamily="18" charset="0"/>
                      </a:rPr>
                      <m:t>𝜂</m:t>
                    </m:r>
                    <m:r>
                      <a:rPr lang="en-US" sz="2500" b="0" i="0" smtClean="0">
                        <a:latin typeface="Cambria Math" panose="02040503050406030204" pitchFamily="18" charset="0"/>
                        <a:ea typeface="Cambria Math" panose="02040503050406030204" pitchFamily="18" charset="0"/>
                      </a:rPr>
                      <m:t>.</m:t>
                    </m:r>
                  </m:oMath>
                </a14:m>
                <a:r>
                  <a:rPr lang="en-US" sz="2500" dirty="0">
                    <a:latin typeface="Segoe UI Symbol" panose="020B0502040204020203" pitchFamily="34" charset="0"/>
                    <a:ea typeface="Segoe UI Symbol" panose="020B0502040204020203" pitchFamily="34" charset="0"/>
                  </a:rPr>
                  <a:t> Allows us to invert for depth-dependent </a:t>
                </a:r>
                <a14:m>
                  <m:oMath xmlns:m="http://schemas.openxmlformats.org/officeDocument/2006/math">
                    <m:r>
                      <a:rPr lang="en-US" sz="2500" i="1">
                        <a:latin typeface="Cambria Math" panose="02040503050406030204" pitchFamily="18" charset="0"/>
                        <a:ea typeface="Cambria Math" panose="02040503050406030204" pitchFamily="18" charset="0"/>
                      </a:rPr>
                      <m:t>𝜂</m:t>
                    </m:r>
                  </m:oMath>
                </a14:m>
                <a:r>
                  <a:rPr lang="en-US" sz="2500" dirty="0">
                    <a:latin typeface="Segoe UI Symbol" panose="020B0502040204020203" pitchFamily="34" charset="0"/>
                    <a:ea typeface="Segoe UI Symbol" panose="020B0502040204020203" pitchFamily="34" charset="0"/>
                  </a:rPr>
                  <a:t>.</a:t>
                </a:r>
              </a:p>
              <a:p>
                <a:pPr marL="914400" lvl="1" indent="-457200">
                  <a:buFont typeface="Courier New" panose="02070309020205020404" pitchFamily="49" charset="0"/>
                  <a:buChar char="o"/>
                </a:pPr>
                <a:endParaRPr lang="en-US" sz="2700" dirty="0">
                  <a:highlight>
                    <a:srgbClr val="FFFF00"/>
                  </a:highlight>
                  <a:latin typeface="Segoe UI Symbol" panose="020B0502040204020203" pitchFamily="34" charset="0"/>
                  <a:ea typeface="Segoe UI Symbol" panose="020B0502040204020203" pitchFamily="34" charset="0"/>
                </a:endParaRPr>
              </a:p>
              <a:p>
                <a:pPr marL="914400" lvl="1" indent="-457200">
                  <a:buFont typeface="Courier New" panose="02070309020205020404" pitchFamily="49" charset="0"/>
                  <a:buChar char="o"/>
                </a:pPr>
                <a:endParaRPr lang="en-US" sz="1700" dirty="0">
                  <a:highlight>
                    <a:srgbClr val="FFFF00"/>
                  </a:highlight>
                  <a:latin typeface="Segoe UI Symbol" panose="020B0502040204020203" pitchFamily="34" charset="0"/>
                  <a:ea typeface="Segoe UI Symbol" panose="020B0502040204020203" pitchFamily="34" charset="0"/>
                </a:endParaRPr>
              </a:p>
              <a:p>
                <a:endParaRPr lang="en-US" sz="3500" dirty="0">
                  <a:highlight>
                    <a:srgbClr val="FFFF00"/>
                  </a:highlight>
                  <a:latin typeface="Segoe UI Symbol" panose="020B0502040204020203" pitchFamily="34" charset="0"/>
                  <a:ea typeface="Segoe UI Symbol" panose="020B0502040204020203" pitchFamily="34" charset="0"/>
                </a:endParaRPr>
              </a:p>
            </p:txBody>
          </p:sp>
        </mc:Choice>
        <mc:Fallback xmlns="">
          <p:sp>
            <p:nvSpPr>
              <p:cNvPr id="3" name="TextBox 2">
                <a:extLst>
                  <a:ext uri="{FF2B5EF4-FFF2-40B4-BE49-F238E27FC236}">
                    <a16:creationId xmlns:a16="http://schemas.microsoft.com/office/drawing/2014/main" id="{9D938D57-7D6C-1341-A8E0-A661A4FA3210}"/>
                  </a:ext>
                </a:extLst>
              </p:cNvPr>
              <p:cNvSpPr txBox="1">
                <a:spLocks noRot="1" noChangeAspect="1" noMove="1" noResize="1" noEditPoints="1" noAdjustHandles="1" noChangeArrowheads="1" noChangeShapeType="1" noTextEdit="1"/>
              </p:cNvSpPr>
              <p:nvPr/>
            </p:nvSpPr>
            <p:spPr>
              <a:xfrm>
                <a:off x="-43544" y="0"/>
                <a:ext cx="8831284" cy="7402026"/>
              </a:xfrm>
              <a:prstGeom prst="rect">
                <a:avLst/>
              </a:prstGeom>
              <a:blipFill>
                <a:blip r:embed="rId3"/>
                <a:stretch>
                  <a:fillRect t="-1372" r="-287"/>
                </a:stretch>
              </a:blipFill>
            </p:spPr>
            <p:txBody>
              <a:bodyPr/>
              <a:lstStyle/>
              <a:p>
                <a:r>
                  <a:rPr lang="en-US">
                    <a:noFill/>
                  </a:rPr>
                  <a:t> </a:t>
                </a:r>
              </a:p>
            </p:txBody>
          </p:sp>
        </mc:Fallback>
      </mc:AlternateContent>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838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FAEFF232-2D63-C54B-83B2-E51FA076F884}"/>
              </a:ext>
            </a:extLst>
          </p:cNvPr>
          <p:cNvPicPr>
            <a:picLocks noChangeAspect="1"/>
          </p:cNvPicPr>
          <p:nvPr/>
        </p:nvPicPr>
        <p:blipFill>
          <a:blip r:embed="rId3"/>
          <a:stretch>
            <a:fillRect/>
          </a:stretch>
        </p:blipFill>
        <p:spPr>
          <a:xfrm>
            <a:off x="1927098" y="1845465"/>
            <a:ext cx="4016502" cy="864311"/>
          </a:xfrm>
          <a:prstGeom prst="rect">
            <a:avLst/>
          </a:prstGeom>
        </p:spPr>
      </p:pic>
      <p:pic>
        <p:nvPicPr>
          <p:cNvPr id="5" name="Picture 4" descr="Icon&#10;&#10;Description automatically generated">
            <a:extLst>
              <a:ext uri="{FF2B5EF4-FFF2-40B4-BE49-F238E27FC236}">
                <a16:creationId xmlns:a16="http://schemas.microsoft.com/office/drawing/2014/main" id="{2CD2043B-0EF6-444D-AFDB-93AEC9404257}"/>
              </a:ext>
            </a:extLst>
          </p:cNvPr>
          <p:cNvPicPr>
            <a:picLocks noChangeAspect="1"/>
          </p:cNvPicPr>
          <p:nvPr/>
        </p:nvPicPr>
        <p:blipFill>
          <a:blip r:embed="rId4"/>
          <a:stretch>
            <a:fillRect/>
          </a:stretch>
        </p:blipFill>
        <p:spPr>
          <a:xfrm>
            <a:off x="2850261" y="4193006"/>
            <a:ext cx="2426208" cy="616661"/>
          </a:xfrm>
          <a:prstGeom prst="rect">
            <a:avLst/>
          </a:prstGeom>
        </p:spPr>
      </p:pic>
      <p:sp>
        <p:nvSpPr>
          <p:cNvPr id="6" name="Down Arrow 5">
            <a:extLst>
              <a:ext uri="{FF2B5EF4-FFF2-40B4-BE49-F238E27FC236}">
                <a16:creationId xmlns:a16="http://schemas.microsoft.com/office/drawing/2014/main" id="{8815481B-980A-904F-92CD-D9F36CABC187}"/>
              </a:ext>
            </a:extLst>
          </p:cNvPr>
          <p:cNvSpPr/>
          <p:nvPr/>
        </p:nvSpPr>
        <p:spPr>
          <a:xfrm>
            <a:off x="3785997" y="2723821"/>
            <a:ext cx="554736" cy="1356703"/>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hape&#10;&#10;Description automatically generated">
            <a:extLst>
              <a:ext uri="{FF2B5EF4-FFF2-40B4-BE49-F238E27FC236}">
                <a16:creationId xmlns:a16="http://schemas.microsoft.com/office/drawing/2014/main" id="{E86DE5BA-45C1-864B-9F02-E7EDD21FA529}"/>
              </a:ext>
            </a:extLst>
          </p:cNvPr>
          <p:cNvPicPr>
            <a:picLocks noChangeAspect="1"/>
          </p:cNvPicPr>
          <p:nvPr/>
        </p:nvPicPr>
        <p:blipFill>
          <a:blip r:embed="rId5"/>
          <a:stretch>
            <a:fillRect/>
          </a:stretch>
        </p:blipFill>
        <p:spPr>
          <a:xfrm>
            <a:off x="7088884" y="5742196"/>
            <a:ext cx="1684196" cy="991710"/>
          </a:xfrm>
          <a:prstGeom prst="rect">
            <a:avLst/>
          </a:prstGeom>
        </p:spPr>
      </p:pic>
      <p:pic>
        <p:nvPicPr>
          <p:cNvPr id="10" name="Picture 9" descr="Text&#10;&#10;Description automatically generated">
            <a:extLst>
              <a:ext uri="{FF2B5EF4-FFF2-40B4-BE49-F238E27FC236}">
                <a16:creationId xmlns:a16="http://schemas.microsoft.com/office/drawing/2014/main" id="{6C35EA1D-CD58-EB42-B9BD-216F73BEBA23}"/>
              </a:ext>
            </a:extLst>
          </p:cNvPr>
          <p:cNvPicPr>
            <a:picLocks noChangeAspect="1"/>
          </p:cNvPicPr>
          <p:nvPr/>
        </p:nvPicPr>
        <p:blipFill>
          <a:blip r:embed="rId6"/>
          <a:stretch>
            <a:fillRect/>
          </a:stretch>
        </p:blipFill>
        <p:spPr>
          <a:xfrm>
            <a:off x="7240349" y="4842434"/>
            <a:ext cx="1447387" cy="891379"/>
          </a:xfrm>
          <a:prstGeom prst="rect">
            <a:avLst/>
          </a:prstGeom>
        </p:spPr>
      </p:pic>
      <p:sp>
        <p:nvSpPr>
          <p:cNvPr id="12" name="TextBox 11">
            <a:extLst>
              <a:ext uri="{FF2B5EF4-FFF2-40B4-BE49-F238E27FC236}">
                <a16:creationId xmlns:a16="http://schemas.microsoft.com/office/drawing/2014/main" id="{3735593F-585C-0344-9A9D-383AC2BC71BD}"/>
              </a:ext>
            </a:extLst>
          </p:cNvPr>
          <p:cNvSpPr txBox="1"/>
          <p:nvPr/>
        </p:nvSpPr>
        <p:spPr>
          <a:xfrm>
            <a:off x="5943600" y="4809667"/>
            <a:ext cx="8843210" cy="430887"/>
          </a:xfrm>
          <a:prstGeom prst="rect">
            <a:avLst/>
          </a:prstGeom>
          <a:noFill/>
        </p:spPr>
        <p:txBody>
          <a:bodyPr wrap="square" rtlCol="0">
            <a:spAutoFit/>
          </a:bodyPr>
          <a:lstStyle/>
          <a:p>
            <a:r>
              <a:rPr lang="en-US" sz="2200" i="1" dirty="0">
                <a:latin typeface="Segoe UI Symbol" panose="020B0502040204020203" pitchFamily="34" charset="0"/>
                <a:ea typeface="Segoe UI Symbol" panose="020B0502040204020203" pitchFamily="34" charset="0"/>
              </a:rPr>
              <a:t>Where:</a:t>
            </a:r>
          </a:p>
        </p:txBody>
      </p:sp>
      <p:sp>
        <p:nvSpPr>
          <p:cNvPr id="13" name="TextBox 12">
            <a:extLst>
              <a:ext uri="{FF2B5EF4-FFF2-40B4-BE49-F238E27FC236}">
                <a16:creationId xmlns:a16="http://schemas.microsoft.com/office/drawing/2014/main" id="{5DD90C46-7EC6-7349-B60C-69D7A7F4988C}"/>
              </a:ext>
            </a:extLst>
          </p:cNvPr>
          <p:cNvSpPr txBox="1"/>
          <p:nvPr/>
        </p:nvSpPr>
        <p:spPr>
          <a:xfrm>
            <a:off x="427946" y="829419"/>
            <a:ext cx="8223213" cy="800219"/>
          </a:xfrm>
          <a:prstGeom prst="rect">
            <a:avLst/>
          </a:prstGeom>
          <a:noFill/>
        </p:spPr>
        <p:txBody>
          <a:bodyPr wrap="square" rtlCol="0">
            <a:spAutoFit/>
          </a:bodyPr>
          <a:lstStyle/>
          <a:p>
            <a:r>
              <a:rPr lang="en-US" sz="2300" i="1" dirty="0">
                <a:latin typeface="Segoe UI Symbol" panose="020B0502040204020203" pitchFamily="34" charset="0"/>
                <a:ea typeface="Segoe UI Symbol" panose="020B0502040204020203" pitchFamily="34" charset="0"/>
              </a:rPr>
              <a:t>A very convenient way to re-cast the incompressible Stokes equation in 2-D:</a:t>
            </a:r>
          </a:p>
        </p:txBody>
      </p:sp>
      <p:sp>
        <p:nvSpPr>
          <p:cNvPr id="11" name="Rectangle 10">
            <a:extLst>
              <a:ext uri="{FF2B5EF4-FFF2-40B4-BE49-F238E27FC236}">
                <a16:creationId xmlns:a16="http://schemas.microsoft.com/office/drawing/2014/main" id="{4A47F3D0-86C8-DC4C-B25D-95C28BF9BE3A}"/>
              </a:ext>
            </a:extLst>
          </p:cNvPr>
          <p:cNvSpPr/>
          <p:nvPr/>
        </p:nvSpPr>
        <p:spPr>
          <a:xfrm>
            <a:off x="5831205" y="4758797"/>
            <a:ext cx="3218688" cy="2015566"/>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32E8D4F-4AC5-134D-A840-C1379D976BF6}"/>
              </a:ext>
            </a:extLst>
          </p:cNvPr>
          <p:cNvSpPr txBox="1"/>
          <p:nvPr/>
        </p:nvSpPr>
        <p:spPr>
          <a:xfrm>
            <a:off x="0" y="36576"/>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The stream function</a:t>
            </a:r>
          </a:p>
        </p:txBody>
      </p:sp>
    </p:spTree>
    <p:extLst>
      <p:ext uri="{BB962C8B-B14F-4D97-AF65-F5344CB8AC3E}">
        <p14:creationId xmlns:p14="http://schemas.microsoft.com/office/powerpoint/2010/main" val="177856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mazon.com: Stylus Pens for Touch Screens, NTHJOYS Universal Fine Point  Stylus for iPad, iPhone, Samsung, iOS/Android Smart Phone and Other  Tablets, Active Stylus Stylist Pen Pencil for Precise Writing/Drawing :  Electronics">
            <a:extLst>
              <a:ext uri="{FF2B5EF4-FFF2-40B4-BE49-F238E27FC236}">
                <a16:creationId xmlns:a16="http://schemas.microsoft.com/office/drawing/2014/main" id="{8A11DA8B-D8E9-994B-BE5B-05664CAF0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44" y="1776248"/>
            <a:ext cx="2004513" cy="2555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938D57-7D6C-1341-A8E0-A661A4FA3210}"/>
              </a:ext>
            </a:extLst>
          </p:cNvPr>
          <p:cNvSpPr txBox="1"/>
          <p:nvPr/>
        </p:nvSpPr>
        <p:spPr>
          <a:xfrm>
            <a:off x="0" y="2890391"/>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To the stylus…</a:t>
            </a:r>
          </a:p>
        </p:txBody>
      </p:sp>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86158CFD-B66D-984D-ACA9-778E8ADD5FF1}"/>
              </a:ext>
            </a:extLst>
          </p:cNvPr>
          <p:cNvSpPr txBox="1"/>
          <p:nvPr/>
        </p:nvSpPr>
        <p:spPr>
          <a:xfrm>
            <a:off x="2116438" y="6028434"/>
            <a:ext cx="5215924" cy="1323439"/>
          </a:xfrm>
          <a:prstGeom prst="rect">
            <a:avLst/>
          </a:prstGeom>
          <a:noFill/>
        </p:spPr>
        <p:txBody>
          <a:bodyPr wrap="square" rtlCol="0">
            <a:spAutoFit/>
          </a:bodyPr>
          <a:lstStyle/>
          <a:p>
            <a:pPr algn="ctr"/>
            <a:r>
              <a:rPr lang="en-US" sz="2000" i="1" dirty="0">
                <a:solidFill>
                  <a:schemeClr val="tx1">
                    <a:lumMod val="50000"/>
                    <a:lumOff val="50000"/>
                  </a:schemeClr>
                </a:solidFill>
                <a:latin typeface="Segoe UI Symbol" panose="020B0502040204020203" pitchFamily="34" charset="0"/>
                <a:ea typeface="Segoe UI Symbol" panose="020B0502040204020203" pitchFamily="34" charset="0"/>
              </a:rPr>
              <a:t>Derive the stream flow form of the Stoke Equation</a:t>
            </a:r>
          </a:p>
          <a:p>
            <a:pPr marL="457200" indent="-457200" algn="ctr">
              <a:buFont typeface="Courier New" panose="02070309020205020404" pitchFamily="49" charset="0"/>
              <a:buChar char="o"/>
            </a:pPr>
            <a:endParaRPr lang="en-US" sz="2000" i="1" dirty="0">
              <a:solidFill>
                <a:schemeClr val="tx1">
                  <a:lumMod val="50000"/>
                  <a:lumOff val="50000"/>
                </a:schemeClr>
              </a:solidFill>
              <a:latin typeface="Segoe UI Symbol" panose="020B0502040204020203" pitchFamily="34" charset="0"/>
              <a:ea typeface="Segoe UI Symbol" panose="020B0502040204020203" pitchFamily="34" charset="0"/>
            </a:endParaRPr>
          </a:p>
          <a:p>
            <a:pPr marL="457200" indent="-457200" algn="ctr">
              <a:buFont typeface="Courier New" panose="02070309020205020404" pitchFamily="49" charset="0"/>
              <a:buChar char="o"/>
            </a:pPr>
            <a:endParaRPr lang="en-US" sz="2000" i="1" dirty="0">
              <a:solidFill>
                <a:schemeClr val="tx1">
                  <a:lumMod val="50000"/>
                  <a:lumOff val="50000"/>
                </a:schemeClr>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65041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A60F0DF-51B4-C948-A53B-B2CD43C57473}"/>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Streamlines are lines of constant </a:t>
                </a:r>
                <a14:m>
                  <m:oMath xmlns:m="http://schemas.openxmlformats.org/officeDocument/2006/math">
                    <m:r>
                      <a:rPr lang="en-US" sz="2900" i="1" smtClean="0">
                        <a:latin typeface="Cambria Math" panose="02040503050406030204" pitchFamily="18" charset="0"/>
                        <a:ea typeface="Cambria Math" panose="02040503050406030204" pitchFamily="18" charset="0"/>
                      </a:rPr>
                      <m:t>𝜓</m:t>
                    </m:r>
                  </m:oMath>
                </a14:m>
                <a:endParaRPr lang="en-US" sz="2900" dirty="0">
                  <a:latin typeface="Segoe UI Symbol" panose="020B0502040204020203" pitchFamily="34" charset="0"/>
                  <a:ea typeface="Segoe UI Symbol" panose="020B0502040204020203" pitchFamily="34" charset="0"/>
                </a:endParaRPr>
              </a:p>
            </p:txBody>
          </p:sp>
        </mc:Choice>
        <mc:Fallback xmlns="">
          <p:sp>
            <p:nvSpPr>
              <p:cNvPr id="24" name="TextBox 23">
                <a:extLst>
                  <a:ext uri="{FF2B5EF4-FFF2-40B4-BE49-F238E27FC236}">
                    <a16:creationId xmlns:a16="http://schemas.microsoft.com/office/drawing/2014/main" id="{1A60F0DF-51B4-C948-A53B-B2CD43C57473}"/>
                  </a:ext>
                </a:extLst>
              </p:cNvPr>
              <p:cNvSpPr txBox="1">
                <a:spLocks noRot="1" noChangeAspect="1" noMove="1" noResize="1" noEditPoints="1" noAdjustHandles="1" noChangeArrowheads="1" noChangeShapeType="1" noTextEdit="1"/>
              </p:cNvSpPr>
              <p:nvPr/>
            </p:nvSpPr>
            <p:spPr>
              <a:xfrm>
                <a:off x="0" y="0"/>
                <a:ext cx="9144000" cy="538609"/>
              </a:xfrm>
              <a:prstGeom prst="rect">
                <a:avLst/>
              </a:prstGeom>
              <a:blipFill>
                <a:blip r:embed="rId3"/>
                <a:stretch>
                  <a:fillRect t="-13953" b="-32558"/>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7AE31BF1-9199-0C46-90C0-B56E203EE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368" y="831217"/>
            <a:ext cx="6721390" cy="545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9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A classic application of the stream function:</a:t>
            </a:r>
          </a:p>
        </p:txBody>
      </p:sp>
      <p:sp>
        <p:nvSpPr>
          <p:cNvPr id="6" name="TextBox 5">
            <a:extLst>
              <a:ext uri="{FF2B5EF4-FFF2-40B4-BE49-F238E27FC236}">
                <a16:creationId xmlns:a16="http://schemas.microsoft.com/office/drawing/2014/main" id="{1C6F1C81-DB76-434A-A4DC-B4B7F2BF65AA}"/>
              </a:ext>
            </a:extLst>
          </p:cNvPr>
          <p:cNvSpPr txBox="1"/>
          <p:nvPr/>
        </p:nvSpPr>
        <p:spPr>
          <a:xfrm>
            <a:off x="834050" y="583717"/>
            <a:ext cx="7475898" cy="446276"/>
          </a:xfrm>
          <a:prstGeom prst="rect">
            <a:avLst/>
          </a:prstGeom>
          <a:noFill/>
        </p:spPr>
        <p:txBody>
          <a:bodyPr wrap="square" rtlCol="0">
            <a:spAutoFit/>
          </a:bodyPr>
          <a:lstStyle/>
          <a:p>
            <a:pPr algn="ctr"/>
            <a:r>
              <a:rPr lang="en-US" sz="2300" i="1" dirty="0">
                <a:latin typeface="Segoe UI Symbol" panose="020B0502040204020203" pitchFamily="34" charset="0"/>
                <a:ea typeface="Segoe UI Symbol" panose="020B0502040204020203" pitchFamily="34" charset="0"/>
              </a:rPr>
              <a:t>Using postglacial rebound to estimate mantle viscosity</a:t>
            </a:r>
          </a:p>
        </p:txBody>
      </p:sp>
      <p:pic>
        <p:nvPicPr>
          <p:cNvPr id="5" name="Picture 4" descr="Diagram&#10;&#10;Description automatically generated">
            <a:extLst>
              <a:ext uri="{FF2B5EF4-FFF2-40B4-BE49-F238E27FC236}">
                <a16:creationId xmlns:a16="http://schemas.microsoft.com/office/drawing/2014/main" id="{CFEF972F-D9B8-C046-B117-8695E5F0264A}"/>
              </a:ext>
            </a:extLst>
          </p:cNvPr>
          <p:cNvPicPr>
            <a:picLocks noChangeAspect="1"/>
          </p:cNvPicPr>
          <p:nvPr/>
        </p:nvPicPr>
        <p:blipFill>
          <a:blip r:embed="rId3"/>
          <a:stretch>
            <a:fillRect/>
          </a:stretch>
        </p:blipFill>
        <p:spPr>
          <a:xfrm>
            <a:off x="2394768" y="1521378"/>
            <a:ext cx="4354462" cy="2123071"/>
          </a:xfrm>
          <a:prstGeom prst="rect">
            <a:avLst/>
          </a:prstGeom>
        </p:spPr>
      </p:pic>
      <p:pic>
        <p:nvPicPr>
          <p:cNvPr id="9" name="Picture 8" descr="Diagram&#10;&#10;Description automatically generated">
            <a:extLst>
              <a:ext uri="{FF2B5EF4-FFF2-40B4-BE49-F238E27FC236}">
                <a16:creationId xmlns:a16="http://schemas.microsoft.com/office/drawing/2014/main" id="{A435184A-31F9-194D-9B97-22187E5A1106}"/>
              </a:ext>
            </a:extLst>
          </p:cNvPr>
          <p:cNvPicPr>
            <a:picLocks noChangeAspect="1"/>
          </p:cNvPicPr>
          <p:nvPr/>
        </p:nvPicPr>
        <p:blipFill>
          <a:blip r:embed="rId4"/>
          <a:stretch>
            <a:fillRect/>
          </a:stretch>
        </p:blipFill>
        <p:spPr>
          <a:xfrm>
            <a:off x="2394769" y="4052130"/>
            <a:ext cx="4354461" cy="2234169"/>
          </a:xfrm>
          <a:prstGeom prst="rect">
            <a:avLst/>
          </a:prstGeom>
        </p:spPr>
      </p:pic>
    </p:spTree>
    <p:extLst>
      <p:ext uri="{BB962C8B-B14F-4D97-AF65-F5344CB8AC3E}">
        <p14:creationId xmlns:p14="http://schemas.microsoft.com/office/powerpoint/2010/main" val="33521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p:pic>
        <p:nvPicPr>
          <p:cNvPr id="4" name="Picture 3" descr="Graphical user interface, text&#10;&#10;Description automatically generated with medium confidence">
            <a:extLst>
              <a:ext uri="{FF2B5EF4-FFF2-40B4-BE49-F238E27FC236}">
                <a16:creationId xmlns:a16="http://schemas.microsoft.com/office/drawing/2014/main" id="{0DDA34FC-56D7-7849-8378-35A9FF51D29F}"/>
              </a:ext>
            </a:extLst>
          </p:cNvPr>
          <p:cNvPicPr>
            <a:picLocks noChangeAspect="1"/>
          </p:cNvPicPr>
          <p:nvPr/>
        </p:nvPicPr>
        <p:blipFill>
          <a:blip r:embed="rId3"/>
          <a:stretch>
            <a:fillRect/>
          </a:stretch>
        </p:blipFill>
        <p:spPr>
          <a:xfrm>
            <a:off x="371684" y="1025312"/>
            <a:ext cx="8400632" cy="1839808"/>
          </a:xfrm>
          <a:prstGeom prst="rect">
            <a:avLst/>
          </a:prstGeom>
        </p:spPr>
      </p:pic>
      <p:pic>
        <p:nvPicPr>
          <p:cNvPr id="11" name="Picture 10" descr="Text, letter&#10;&#10;Description automatically generated">
            <a:extLst>
              <a:ext uri="{FF2B5EF4-FFF2-40B4-BE49-F238E27FC236}">
                <a16:creationId xmlns:a16="http://schemas.microsoft.com/office/drawing/2014/main" id="{4B276A12-F8A3-9842-9786-CE6662263672}"/>
              </a:ext>
            </a:extLst>
          </p:cNvPr>
          <p:cNvPicPr>
            <a:picLocks noChangeAspect="1"/>
          </p:cNvPicPr>
          <p:nvPr/>
        </p:nvPicPr>
        <p:blipFill>
          <a:blip r:embed="rId4"/>
          <a:stretch>
            <a:fillRect/>
          </a:stretch>
        </p:blipFill>
        <p:spPr>
          <a:xfrm>
            <a:off x="234610" y="3014962"/>
            <a:ext cx="8650396" cy="2805534"/>
          </a:xfrm>
          <a:prstGeom prst="rect">
            <a:avLst/>
          </a:prstGeom>
        </p:spPr>
      </p:pic>
    </p:spTree>
    <p:extLst>
      <p:ext uri="{BB962C8B-B14F-4D97-AF65-F5344CB8AC3E}">
        <p14:creationId xmlns:p14="http://schemas.microsoft.com/office/powerpoint/2010/main" val="324787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27784A-55E1-6E48-8523-FDC410CDC920}"/>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Postglacial rebound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6A80A9-D304-9B4F-8888-34D41F542FB0}"/>
                  </a:ext>
                </a:extLst>
              </p:cNvPr>
              <p:cNvSpPr txBox="1"/>
              <p:nvPr/>
            </p:nvSpPr>
            <p:spPr>
              <a:xfrm>
                <a:off x="268224" y="790981"/>
                <a:ext cx="8692896" cy="1061829"/>
              </a:xfrm>
              <a:prstGeom prst="rect">
                <a:avLst/>
              </a:prstGeom>
              <a:noFill/>
            </p:spPr>
            <p:txBody>
              <a:bodyPr wrap="square" rtlCol="0">
                <a:spAutoFit/>
              </a:bodyPr>
              <a:lstStyle/>
              <a:p>
                <a:r>
                  <a:rPr lang="en-US" sz="2100" dirty="0">
                    <a:latin typeface="Segoe UI Symbol" panose="020B0502040204020203" pitchFamily="34" charset="0"/>
                    <a:ea typeface="Segoe UI Symbol" panose="020B0502040204020203" pitchFamily="34" charset="0"/>
                  </a:rPr>
                  <a:t>Considers a semi-infinite half space and very viscous (Re&lt;&lt;1) fluid half space subject to an initial (glaciation-driven) periodic vertical surface displacement, </a:t>
                </a:r>
                <a14:m>
                  <m:oMath xmlns:m="http://schemas.openxmlformats.org/officeDocument/2006/math">
                    <m:r>
                      <a:rPr lang="en-US" sz="2100" i="1" dirty="0" smtClean="0">
                        <a:latin typeface="Cambria Math" panose="02040503050406030204" pitchFamily="18" charset="0"/>
                        <a:ea typeface="Segoe UI Symbol" panose="020B0502040204020203" pitchFamily="34" charset="0"/>
                      </a:rPr>
                      <m:t>𝑤</m:t>
                    </m:r>
                  </m:oMath>
                </a14:m>
                <a:r>
                  <a:rPr lang="en-US" sz="2100" dirty="0">
                    <a:latin typeface="Segoe UI Symbol" panose="020B0502040204020203" pitchFamily="34" charset="0"/>
                    <a:ea typeface="Segoe UI Symbol" panose="020B0502040204020203" pitchFamily="34" charset="0"/>
                  </a:rPr>
                  <a:t> :</a:t>
                </a:r>
              </a:p>
            </p:txBody>
          </p:sp>
        </mc:Choice>
        <mc:Fallback xmlns="">
          <p:sp>
            <p:nvSpPr>
              <p:cNvPr id="5" name="TextBox 4">
                <a:extLst>
                  <a:ext uri="{FF2B5EF4-FFF2-40B4-BE49-F238E27FC236}">
                    <a16:creationId xmlns:a16="http://schemas.microsoft.com/office/drawing/2014/main" id="{CD6A80A9-D304-9B4F-8888-34D41F542FB0}"/>
                  </a:ext>
                </a:extLst>
              </p:cNvPr>
              <p:cNvSpPr txBox="1">
                <a:spLocks noRot="1" noChangeAspect="1" noMove="1" noResize="1" noEditPoints="1" noAdjustHandles="1" noChangeArrowheads="1" noChangeShapeType="1" noTextEdit="1"/>
              </p:cNvSpPr>
              <p:nvPr/>
            </p:nvSpPr>
            <p:spPr>
              <a:xfrm>
                <a:off x="268224" y="790981"/>
                <a:ext cx="8692896" cy="1061829"/>
              </a:xfrm>
              <a:prstGeom prst="rect">
                <a:avLst/>
              </a:prstGeom>
              <a:blipFill>
                <a:blip r:embed="rId3"/>
                <a:stretch>
                  <a:fillRect l="-876" t="-3571" b="-10714"/>
                </a:stretch>
              </a:blipFill>
            </p:spPr>
            <p:txBody>
              <a:bodyPr/>
              <a:lstStyle/>
              <a:p>
                <a:r>
                  <a:rPr lang="en-US">
                    <a:noFill/>
                  </a:rPr>
                  <a:t> </a:t>
                </a:r>
              </a:p>
            </p:txBody>
          </p:sp>
        </mc:Fallback>
      </mc:AlternateContent>
      <p:pic>
        <p:nvPicPr>
          <p:cNvPr id="3" name="Picture 2" descr="Diagram&#10;&#10;Description automatically generated">
            <a:extLst>
              <a:ext uri="{FF2B5EF4-FFF2-40B4-BE49-F238E27FC236}">
                <a16:creationId xmlns:a16="http://schemas.microsoft.com/office/drawing/2014/main" id="{0919A807-DA09-AA41-9E2D-350874CC0E58}"/>
              </a:ext>
            </a:extLst>
          </p:cNvPr>
          <p:cNvPicPr>
            <a:picLocks noChangeAspect="1"/>
          </p:cNvPicPr>
          <p:nvPr/>
        </p:nvPicPr>
        <p:blipFill>
          <a:blip r:embed="rId4"/>
          <a:stretch>
            <a:fillRect/>
          </a:stretch>
        </p:blipFill>
        <p:spPr>
          <a:xfrm>
            <a:off x="871728" y="2395635"/>
            <a:ext cx="7400544" cy="2860882"/>
          </a:xfrm>
          <a:prstGeom prst="rect">
            <a:avLst/>
          </a:prstGeom>
        </p:spPr>
      </p:pic>
      <p:pic>
        <p:nvPicPr>
          <p:cNvPr id="8" name="Picture 7">
            <a:extLst>
              <a:ext uri="{FF2B5EF4-FFF2-40B4-BE49-F238E27FC236}">
                <a16:creationId xmlns:a16="http://schemas.microsoft.com/office/drawing/2014/main" id="{2C7E72DE-3007-014D-B592-23D593346F5B}"/>
              </a:ext>
            </a:extLst>
          </p:cNvPr>
          <p:cNvPicPr>
            <a:picLocks noChangeAspect="1"/>
          </p:cNvPicPr>
          <p:nvPr/>
        </p:nvPicPr>
        <p:blipFill>
          <a:blip r:embed="rId5"/>
          <a:stretch>
            <a:fillRect/>
          </a:stretch>
        </p:blipFill>
        <p:spPr>
          <a:xfrm>
            <a:off x="2077466" y="3923720"/>
            <a:ext cx="4396486" cy="79839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03D580-A8D3-1440-ADE9-EF8CE2E19235}"/>
                  </a:ext>
                </a:extLst>
              </p:cNvPr>
              <p:cNvSpPr txBox="1"/>
              <p:nvPr/>
            </p:nvSpPr>
            <p:spPr>
              <a:xfrm>
                <a:off x="780288" y="5494542"/>
                <a:ext cx="8692896" cy="415498"/>
              </a:xfrm>
              <a:prstGeom prst="rect">
                <a:avLst/>
              </a:prstGeom>
              <a:noFill/>
            </p:spPr>
            <p:txBody>
              <a:bodyPr wrap="square" rtlCol="0">
                <a:spAutoFit/>
              </a:bodyPr>
              <a:lstStyle/>
              <a:p>
                <a14:m>
                  <m:oMath xmlns:m="http://schemas.openxmlformats.org/officeDocument/2006/math">
                    <m:r>
                      <a:rPr lang="en-US" sz="2100" i="1" smtClean="0">
                        <a:latin typeface="Cambria Math" panose="02040503050406030204" pitchFamily="18" charset="0"/>
                        <a:ea typeface="Cambria Math" panose="02040503050406030204" pitchFamily="18" charset="0"/>
                      </a:rPr>
                      <m:t>𝜆</m:t>
                    </m:r>
                  </m:oMath>
                </a14:m>
                <a:r>
                  <a:rPr lang="en-US" sz="2100" dirty="0">
                    <a:latin typeface="Segoe UI Symbol" panose="020B0502040204020203" pitchFamily="34" charset="0"/>
                    <a:ea typeface="Segoe UI Symbol" panose="020B0502040204020203" pitchFamily="34" charset="0"/>
                  </a:rPr>
                  <a:t> is the wavelength and </a:t>
                </a:r>
                <a14:m>
                  <m:oMath xmlns:m="http://schemas.openxmlformats.org/officeDocument/2006/math">
                    <m:r>
                      <a:rPr lang="en-US" sz="2100" b="0" i="1" smtClean="0">
                        <a:latin typeface="Cambria Math" panose="02040503050406030204" pitchFamily="18" charset="0"/>
                        <a:ea typeface="Segoe UI Symbol" panose="020B0502040204020203" pitchFamily="34" charset="0"/>
                      </a:rPr>
                      <m:t>𝑘</m:t>
                    </m:r>
                  </m:oMath>
                </a14:m>
                <a:r>
                  <a:rPr lang="en-US" sz="2100" dirty="0">
                    <a:latin typeface="Segoe UI Symbol" panose="020B0502040204020203" pitchFamily="34" charset="0"/>
                    <a:ea typeface="Segoe UI Symbol" panose="020B0502040204020203" pitchFamily="34" charset="0"/>
                  </a:rPr>
                  <a:t> is the wavenumber (assuming </a:t>
                </a:r>
                <a14:m>
                  <m:oMath xmlns:m="http://schemas.openxmlformats.org/officeDocument/2006/math">
                    <m:r>
                      <a:rPr lang="en-US" sz="2100" i="1" dirty="0">
                        <a:latin typeface="Cambria Math" panose="02040503050406030204" pitchFamily="18" charset="0"/>
                        <a:ea typeface="Segoe UI Symbol" panose="020B0502040204020203" pitchFamily="34" charset="0"/>
                      </a:rPr>
                      <m:t>𝑤</m:t>
                    </m:r>
                  </m:oMath>
                </a14:m>
                <a:r>
                  <a:rPr lang="en-US" sz="2100" dirty="0">
                    <a:latin typeface="Segoe UI Symbol" panose="020B0502040204020203" pitchFamily="34" charset="0"/>
                    <a:ea typeface="Segoe UI Symbol" panose="020B0502040204020203" pitchFamily="34" charset="0"/>
                  </a:rPr>
                  <a:t>&lt;&lt;</a:t>
                </a:r>
                <a:r>
                  <a:rPr lang="en-US" sz="2100" dirty="0">
                    <a:ea typeface="Cambria Math" panose="02040503050406030204" pitchFamily="18"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𝜆</m:t>
                    </m:r>
                    <m:r>
                      <a:rPr lang="en-US" sz="2100" b="0" i="1" smtClean="0">
                        <a:latin typeface="Cambria Math" panose="02040503050406030204" pitchFamily="18" charset="0"/>
                        <a:ea typeface="Cambria Math" panose="02040503050406030204" pitchFamily="18" charset="0"/>
                      </a:rPr>
                      <m:t>)</m:t>
                    </m:r>
                  </m:oMath>
                </a14:m>
                <a:r>
                  <a:rPr lang="en-US" sz="2100" dirty="0">
                    <a:latin typeface="Segoe UI Symbol" panose="020B0502040204020203" pitchFamily="34" charset="0"/>
                    <a:ea typeface="Segoe UI Symbol" panose="020B0502040204020203" pitchFamily="34" charset="0"/>
                  </a:rPr>
                  <a:t>  </a:t>
                </a:r>
              </a:p>
            </p:txBody>
          </p:sp>
        </mc:Choice>
        <mc:Fallback xmlns="">
          <p:sp>
            <p:nvSpPr>
              <p:cNvPr id="10" name="TextBox 9">
                <a:extLst>
                  <a:ext uri="{FF2B5EF4-FFF2-40B4-BE49-F238E27FC236}">
                    <a16:creationId xmlns:a16="http://schemas.microsoft.com/office/drawing/2014/main" id="{6903D580-A8D3-1440-ADE9-EF8CE2E19235}"/>
                  </a:ext>
                </a:extLst>
              </p:cNvPr>
              <p:cNvSpPr txBox="1">
                <a:spLocks noRot="1" noChangeAspect="1" noMove="1" noResize="1" noEditPoints="1" noAdjustHandles="1" noChangeArrowheads="1" noChangeShapeType="1" noTextEdit="1"/>
              </p:cNvSpPr>
              <p:nvPr/>
            </p:nvSpPr>
            <p:spPr>
              <a:xfrm>
                <a:off x="780288" y="5494542"/>
                <a:ext cx="8692896" cy="415498"/>
              </a:xfrm>
              <a:prstGeom prst="rect">
                <a:avLst/>
              </a:prstGeom>
              <a:blipFill>
                <a:blip r:embed="rId6"/>
                <a:stretch>
                  <a:fillRect l="-146"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2701037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6290</TotalTime>
  <Words>2378</Words>
  <Application>Microsoft Macintosh PowerPoint</Application>
  <PresentationFormat>On-screen Show (4:3)</PresentationFormat>
  <Paragraphs>335</Paragraphs>
  <Slides>38</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Cambria Math</vt:lpstr>
      <vt:lpstr>Courier New</vt:lpstr>
      <vt:lpstr>Segoe UI 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Holt, Adam Francis</dc:creator>
  <cp:lastModifiedBy>Holt, Adam Francis</cp:lastModifiedBy>
  <cp:revision>141</cp:revision>
  <dcterms:created xsi:type="dcterms:W3CDTF">2021-07-09T17:19:50Z</dcterms:created>
  <dcterms:modified xsi:type="dcterms:W3CDTF">2021-12-30T20:49:14Z</dcterms:modified>
</cp:coreProperties>
</file>